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54"/>
  </p:notesMasterIdLst>
  <p:sldIdLst>
    <p:sldId id="270" r:id="rId2"/>
    <p:sldId id="362" r:id="rId3"/>
    <p:sldId id="364" r:id="rId4"/>
    <p:sldId id="358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261" r:id="rId21"/>
    <p:sldId id="259" r:id="rId22"/>
    <p:sldId id="298" r:id="rId23"/>
    <p:sldId id="377" r:id="rId24"/>
    <p:sldId id="276" r:id="rId25"/>
    <p:sldId id="361" r:id="rId26"/>
    <p:sldId id="278" r:id="rId27"/>
    <p:sldId id="376" r:id="rId28"/>
    <p:sldId id="281" r:id="rId29"/>
    <p:sldId id="284" r:id="rId30"/>
    <p:sldId id="375" r:id="rId31"/>
    <p:sldId id="287" r:id="rId32"/>
    <p:sldId id="286" r:id="rId33"/>
    <p:sldId id="288" r:id="rId34"/>
    <p:sldId id="374" r:id="rId35"/>
    <p:sldId id="304" r:id="rId36"/>
    <p:sldId id="295" r:id="rId37"/>
    <p:sldId id="306" r:id="rId38"/>
    <p:sldId id="309" r:id="rId39"/>
    <p:sldId id="312" r:id="rId40"/>
    <p:sldId id="313" r:id="rId41"/>
    <p:sldId id="341" r:id="rId42"/>
    <p:sldId id="348" r:id="rId43"/>
    <p:sldId id="319" r:id="rId44"/>
    <p:sldId id="337" r:id="rId45"/>
    <p:sldId id="367" r:id="rId46"/>
    <p:sldId id="301" r:id="rId47"/>
    <p:sldId id="340" r:id="rId48"/>
    <p:sldId id="315" r:id="rId49"/>
    <p:sldId id="371" r:id="rId50"/>
    <p:sldId id="330" r:id="rId51"/>
    <p:sldId id="316" r:id="rId52"/>
    <p:sldId id="373" r:id="rId5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0" autoAdjust="0"/>
    <p:restoredTop sz="94677" autoAdjust="0"/>
  </p:normalViewPr>
  <p:slideViewPr>
    <p:cSldViewPr snapToGrid="0" snapToObjects="1">
      <p:cViewPr>
        <p:scale>
          <a:sx n="150" d="100"/>
          <a:sy n="150" d="100"/>
        </p:scale>
        <p:origin x="-904" y="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C0046-2FF5-3649-90D4-9CCAAE0141E5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1A9B-C10A-714E-B02E-FA130A6BC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33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626250-6F57-8C45-8E82-8B2A3234322B}" type="datetimeFigureOut">
              <a:rPr lang="nl-NL" smtClean="0"/>
              <a:t>01-12-18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8EA4CAD-5F40-D848-BE5B-277EC27F586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armtepompplein.nl/geluid-warmtepomp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agkgorter@hotmail.com" TargetMode="External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tze@boskruyt.n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78666"/>
            <a:ext cx="8042276" cy="1247420"/>
          </a:xfrm>
        </p:spPr>
        <p:txBody>
          <a:bodyPr/>
          <a:lstStyle/>
          <a:p>
            <a:r>
              <a:rPr lang="nl-NL" dirty="0" smtClean="0"/>
              <a:t>Avond programma: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101326"/>
            <a:ext cx="8042276" cy="5560401"/>
          </a:xfrm>
        </p:spPr>
        <p:txBody>
          <a:bodyPr>
            <a:normAutofit fontScale="70000" lnSpcReduction="20000"/>
          </a:bodyPr>
          <a:lstStyle/>
          <a:p>
            <a:r>
              <a:rPr lang="nl-NL" sz="2900" dirty="0" smtClean="0"/>
              <a:t>Rob Wervelman		Avond voorzitter</a:t>
            </a:r>
          </a:p>
          <a:p>
            <a:r>
              <a:rPr lang="nl-NL" sz="2900" dirty="0" smtClean="0"/>
              <a:t>Albert Gorter		Werkgroep: Wat gebeurd er</a:t>
            </a:r>
          </a:p>
          <a:p>
            <a:r>
              <a:rPr lang="nl-NL" sz="2900" dirty="0" smtClean="0"/>
              <a:t>Tom Verloop		E.C. Duurzaam Assen</a:t>
            </a:r>
          </a:p>
          <a:p>
            <a:r>
              <a:rPr lang="nl-NL" sz="2900" dirty="0" smtClean="0"/>
              <a:t>Eric Postema		Technisch Warmtepompen                       				Werking WP, Soorten WP</a:t>
            </a:r>
          </a:p>
          <a:p>
            <a:r>
              <a:rPr lang="nl-NL" sz="2900" dirty="0" smtClean="0"/>
              <a:t>Atze van der Bos 		Ervaringen met		              				Hybride WP en All Electric </a:t>
            </a:r>
          </a:p>
          <a:p>
            <a:r>
              <a:rPr lang="nl-NL" sz="2900" dirty="0"/>
              <a:t>Eric Postema en Atze van der Bos </a:t>
            </a:r>
            <a:r>
              <a:rPr lang="nl-NL" sz="2900" dirty="0" smtClean="0"/>
              <a:t>		</a:t>
            </a:r>
            <a:r>
              <a:rPr lang="nl-NL" sz="2900" dirty="0"/>
              <a:t>				</a:t>
            </a:r>
            <a:r>
              <a:rPr lang="nl-NL" sz="2900" dirty="0" smtClean="0"/>
              <a:t>		Kosten</a:t>
            </a:r>
            <a:r>
              <a:rPr lang="nl-NL" sz="2900" dirty="0"/>
              <a:t>, Subsidies, Installatie, </a:t>
            </a:r>
            <a:r>
              <a:rPr lang="nl-NL" sz="2900" dirty="0" smtClean="0"/>
              <a:t>					Besparingen en Keuze</a:t>
            </a:r>
          </a:p>
          <a:p>
            <a:r>
              <a:rPr lang="nl-NL" sz="2900" dirty="0"/>
              <a:t>V</a:t>
            </a:r>
            <a:r>
              <a:rPr lang="nl-NL" sz="2900" dirty="0" smtClean="0"/>
              <a:t>ragen en discussie. </a:t>
            </a:r>
            <a:r>
              <a:rPr lang="nl-NL" sz="2900" dirty="0"/>
              <a:t>	</a:t>
            </a:r>
            <a:r>
              <a:rPr lang="nl-NL" sz="2900" dirty="0" smtClean="0"/>
              <a:t>			</a:t>
            </a:r>
          </a:p>
          <a:p>
            <a:r>
              <a:rPr lang="nl-NL" sz="2900" dirty="0" smtClean="0"/>
              <a:t>Afsluiting </a:t>
            </a:r>
            <a:r>
              <a:rPr lang="nl-NL" sz="2900" dirty="0"/>
              <a:t>R</a:t>
            </a:r>
            <a:r>
              <a:rPr lang="nl-NL" sz="2900" dirty="0" smtClean="0"/>
              <a:t>ob Wervelman</a:t>
            </a:r>
          </a:p>
          <a:p>
            <a:pPr marL="0" indent="0">
              <a:buNone/>
            </a:pPr>
            <a:r>
              <a:rPr lang="nl-NL" dirty="0" smtClean="0"/>
              <a:t>  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2298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Lucht/lucht warmtepomp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D2FB848A-570A-45CB-B1BE-E12BADEDF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98" y="1907643"/>
            <a:ext cx="8461047" cy="43124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3097753-E117-4362-895B-0A498CC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48" y="109411"/>
            <a:ext cx="22574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9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3E620D69-F900-400C-8668-CEF406A5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154" y="4011865"/>
            <a:ext cx="2638425" cy="247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Lucht/water warmtepomp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31C076D-1AA7-4966-BCF5-1854CC71B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1" y="745067"/>
            <a:ext cx="5571058" cy="32667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CEDE39C0-8016-4B7C-AD8A-0B6CE323C9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373" y="2378466"/>
            <a:ext cx="1439201" cy="302818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D5AD2BD1-F19D-4411-9C7B-E3D74F0FB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375" y="107576"/>
            <a:ext cx="23431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water/water warmtepomp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BD09DA1C-1CDC-4632-AA69-1D75763C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91" y="1830129"/>
            <a:ext cx="1809750" cy="2857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A69C400D-DC99-44EA-8E3F-08DC17982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087" y="1501339"/>
            <a:ext cx="2698725" cy="385532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D04D6A1D-3F56-4314-BD50-CC67B4D1E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458" y="142875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2BAE675-A6F9-445C-B1B0-FD3FD0D9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015" y="107576"/>
            <a:ext cx="2333625" cy="21050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bodem/water warmtepomp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CFB6E55A-C378-4111-98D9-87F43299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37" y="1690577"/>
            <a:ext cx="4516115" cy="39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Hybride warmtepomp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677C25FF-9528-41A1-8592-60735EA8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57" y="107576"/>
            <a:ext cx="2352675" cy="19145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744B98F3-181A-42C9-AC33-AF170794CD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6175"/>
            <a:ext cx="9144000" cy="41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0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Allerlei oplossingen….ook met zonne-energie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43288AE6-EBA3-4893-A4BD-F67E2A16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033462"/>
            <a:ext cx="63055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Voorbeeld lucht/water warmtepomp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12743DB-636C-4C34-9C1D-89FCCD09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04962"/>
            <a:ext cx="8763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7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Zonder buitenunit kan echt wel….</a:t>
            </a:r>
          </a:p>
        </p:txBody>
      </p:sp>
    </p:spTree>
    <p:extLst>
      <p:ext uri="{BB962C8B-B14F-4D97-AF65-F5344CB8AC3E}">
        <p14:creationId xmlns:p14="http://schemas.microsoft.com/office/powerpoint/2010/main" val="226933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Voor de hobbyist die groot denkt…</a:t>
            </a:r>
          </a:p>
        </p:txBody>
      </p:sp>
    </p:spTree>
    <p:extLst>
      <p:ext uri="{BB962C8B-B14F-4D97-AF65-F5344CB8AC3E}">
        <p14:creationId xmlns:p14="http://schemas.microsoft.com/office/powerpoint/2010/main" val="420971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62" y="2042701"/>
            <a:ext cx="8042276" cy="637491"/>
          </a:xfrm>
        </p:spPr>
        <p:txBody>
          <a:bodyPr>
            <a:normAutofit/>
          </a:bodyPr>
          <a:lstStyle/>
          <a:p>
            <a:r>
              <a:rPr lang="nl-NL" sz="3500" dirty="0"/>
              <a:t>Kortom…….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4ECB50D7-1428-401C-B802-BF2F2EF4B991}"/>
              </a:ext>
            </a:extLst>
          </p:cNvPr>
          <p:cNvSpPr txBox="1">
            <a:spLocks/>
          </p:cNvSpPr>
          <p:nvPr/>
        </p:nvSpPr>
        <p:spPr>
          <a:xfrm>
            <a:off x="550862" y="2950244"/>
            <a:ext cx="8042276" cy="637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Mogelijkheden genoeg……</a:t>
            </a:r>
          </a:p>
        </p:txBody>
      </p:sp>
    </p:spTree>
    <p:extLst>
      <p:ext uri="{BB962C8B-B14F-4D97-AF65-F5344CB8AC3E}">
        <p14:creationId xmlns:p14="http://schemas.microsoft.com/office/powerpoint/2010/main" val="98440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" y="888999"/>
            <a:ext cx="8923867" cy="2582333"/>
          </a:xfrm>
        </p:spPr>
        <p:txBody>
          <a:bodyPr/>
          <a:lstStyle/>
          <a:p>
            <a:r>
              <a:rPr lang="nl-NL" sz="4000" dirty="0" smtClean="0"/>
              <a:t>E.C. Duurzaam Assen Tom Verloop</a:t>
            </a:r>
            <a:br>
              <a:rPr lang="nl-NL" sz="4000" dirty="0" smtClean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2000" dirty="0" smtClean="0"/>
              <a:t>foto's weg</a:t>
            </a:r>
            <a:r>
              <a:rPr lang="nl-NL" sz="2000" dirty="0"/>
              <a:t> </a:t>
            </a:r>
            <a:r>
              <a:rPr lang="nl-NL" sz="2000" dirty="0" smtClean="0"/>
              <a:t>gelaten in verband met rechten !</a:t>
            </a:r>
            <a:endParaRPr lang="nl-NL" sz="40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549275" y="6392333"/>
            <a:ext cx="8042276" cy="17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543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07576"/>
            <a:ext cx="8856133" cy="1336956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Kan er een warmtepomp geplaatst worden? Ontdek middels CV tuning  </a:t>
            </a:r>
            <a:r>
              <a:rPr lang="nl-NL" sz="3600" u="sng" dirty="0" smtClean="0"/>
              <a:t>(Flyer)</a:t>
            </a:r>
            <a:endParaRPr lang="nl-NL" sz="36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4795" y="1600200"/>
            <a:ext cx="8499483" cy="5257800"/>
          </a:xfrm>
        </p:spPr>
        <p:txBody>
          <a:bodyPr>
            <a:normAutofit fontScale="25000" lnSpcReduction="20000"/>
          </a:bodyPr>
          <a:lstStyle/>
          <a:p>
            <a:r>
              <a:rPr lang="nl-NL" sz="8000" dirty="0"/>
              <a:t>M</a:t>
            </a:r>
            <a:r>
              <a:rPr lang="nl-NL" sz="8000" dirty="0" smtClean="0"/>
              <a:t>aximale </a:t>
            </a:r>
            <a:r>
              <a:rPr lang="nl-NL" sz="8000" dirty="0"/>
              <a:t>aanvoertemperatuur:</a:t>
            </a:r>
          </a:p>
          <a:p>
            <a:pPr marL="0" indent="0">
              <a:buNone/>
            </a:pPr>
            <a:r>
              <a:rPr lang="nl-NL" sz="8000" dirty="0"/>
              <a:t>    - Verlaag de </a:t>
            </a:r>
            <a:r>
              <a:rPr lang="nl-NL" sz="8000" dirty="0" smtClean="0"/>
              <a:t>temperatuur op het CV-apparaat </a:t>
            </a:r>
            <a:r>
              <a:rPr lang="nl-NL" sz="8000" dirty="0"/>
              <a:t>naar 50 gr C.</a:t>
            </a:r>
          </a:p>
          <a:p>
            <a:pPr marL="0" indent="0">
              <a:buNone/>
            </a:pPr>
            <a:r>
              <a:rPr lang="nl-NL" sz="8000" dirty="0"/>
              <a:t>    - </a:t>
            </a:r>
            <a:r>
              <a:rPr lang="nl-NL" sz="8000"/>
              <a:t>Bij </a:t>
            </a:r>
            <a:r>
              <a:rPr lang="nl-NL" sz="8000" smtClean="0"/>
              <a:t>vloerverwarming </a:t>
            </a:r>
            <a:r>
              <a:rPr lang="nl-NL" sz="8000" dirty="0"/>
              <a:t>is zelfs 40 gr mogelijk.</a:t>
            </a:r>
          </a:p>
          <a:p>
            <a:pPr marL="0" indent="0">
              <a:buNone/>
            </a:pPr>
            <a:r>
              <a:rPr lang="nl-NL" sz="8000" dirty="0"/>
              <a:t>    - Tapwater temperatuur niet </a:t>
            </a:r>
            <a:r>
              <a:rPr lang="nl-NL" sz="8000" dirty="0" smtClean="0"/>
              <a:t>veranderen!</a:t>
            </a:r>
            <a:endParaRPr lang="nl-NL" sz="8000" dirty="0"/>
          </a:p>
          <a:p>
            <a:pPr marL="0" indent="0">
              <a:buNone/>
            </a:pPr>
            <a:endParaRPr lang="nl-NL" sz="8000" dirty="0"/>
          </a:p>
          <a:p>
            <a:r>
              <a:rPr lang="nl-NL" sz="8000" dirty="0"/>
              <a:t>Vermogen </a:t>
            </a:r>
            <a:r>
              <a:rPr lang="nl-NL" sz="8000" dirty="0" smtClean="0"/>
              <a:t>beperken van </a:t>
            </a:r>
            <a:r>
              <a:rPr lang="nl-NL" sz="8000" dirty="0"/>
              <a:t>het CV-apparaat :</a:t>
            </a:r>
          </a:p>
          <a:p>
            <a:pPr marL="0" indent="0">
              <a:buNone/>
            </a:pPr>
            <a:r>
              <a:rPr lang="nl-NL" sz="8000" dirty="0"/>
              <a:t>    -  voor de test verlagen naar 10 kW</a:t>
            </a:r>
          </a:p>
          <a:p>
            <a:pPr marL="0" indent="0">
              <a:buNone/>
            </a:pPr>
            <a:endParaRPr lang="nl-NL" sz="8000" dirty="0"/>
          </a:p>
          <a:p>
            <a:r>
              <a:rPr lang="nl-NL" sz="8000" dirty="0"/>
              <a:t>Verleng de </a:t>
            </a:r>
            <a:r>
              <a:rPr lang="nl-NL" sz="8000" dirty="0" smtClean="0"/>
              <a:t>nadraaitijd </a:t>
            </a:r>
            <a:r>
              <a:rPr lang="nl-NL" sz="8000" dirty="0"/>
              <a:t>van de CV pomp</a:t>
            </a:r>
          </a:p>
          <a:p>
            <a:pPr marL="0" indent="0">
              <a:buNone/>
            </a:pPr>
            <a:r>
              <a:rPr lang="nl-NL" sz="8000" dirty="0"/>
              <a:t>    - Bijv. van 1 naar 5.</a:t>
            </a:r>
          </a:p>
          <a:p>
            <a:pPr marL="0" indent="0">
              <a:buNone/>
            </a:pPr>
            <a:r>
              <a:rPr lang="nl-NL" sz="8000" dirty="0"/>
              <a:t>    - Bij sommige ketels kan dit niet bijv. de </a:t>
            </a:r>
            <a:r>
              <a:rPr lang="nl-NL" sz="8000" dirty="0" smtClean="0"/>
              <a:t>Nefit, </a:t>
            </a:r>
            <a:r>
              <a:rPr lang="nl-NL" sz="8000" dirty="0" err="1" smtClean="0"/>
              <a:t>Ecomline</a:t>
            </a:r>
            <a:r>
              <a:rPr lang="nl-NL" sz="8000" dirty="0" smtClean="0"/>
              <a:t> </a:t>
            </a:r>
            <a:r>
              <a:rPr lang="nl-NL" sz="8000" dirty="0"/>
              <a:t>HR</a:t>
            </a:r>
          </a:p>
          <a:p>
            <a:pPr marL="0" indent="0">
              <a:buNone/>
            </a:pPr>
            <a:endParaRPr lang="nl-NL" sz="6400" dirty="0"/>
          </a:p>
          <a:p>
            <a:pPr marL="0" indent="0">
              <a:buNone/>
            </a:pPr>
            <a:r>
              <a:rPr lang="nl-NL" sz="6400" dirty="0"/>
              <a:t>Voor controle temperatuur op de radiator een simpele temperatuurmeter leggen.</a:t>
            </a:r>
          </a:p>
          <a:p>
            <a:pPr marL="0" indent="0">
              <a:buNone/>
            </a:pPr>
            <a:endParaRPr lang="nl-NL" sz="2400" dirty="0" smtClean="0"/>
          </a:p>
          <a:p>
            <a:pPr>
              <a:buFontTx/>
              <a:buChar char="•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0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"/>
            <a:ext cx="8042276" cy="1109132"/>
          </a:xfrm>
        </p:spPr>
        <p:txBody>
          <a:bodyPr/>
          <a:lstStyle/>
          <a:p>
            <a:r>
              <a:rPr lang="nl-NL" sz="3200" dirty="0" smtClean="0"/>
              <a:t>Houtlaan 2018, iets duurzamer, iets op retour?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8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268" y="0"/>
            <a:ext cx="8405283" cy="1439333"/>
          </a:xfrm>
        </p:spPr>
        <p:txBody>
          <a:bodyPr/>
          <a:lstStyle/>
          <a:p>
            <a:r>
              <a:rPr lang="nl-NL" sz="2800" dirty="0"/>
              <a:t>Ervaringen met de hybride warmtepomp Elga van </a:t>
            </a:r>
            <a:r>
              <a:rPr lang="nl-NL" sz="2800" dirty="0" smtClean="0"/>
              <a:t>Techneco Delft </a:t>
            </a:r>
            <a:r>
              <a:rPr lang="nl-NL" sz="3200" dirty="0" smtClean="0"/>
              <a:t>				</a:t>
            </a:r>
            <a:br>
              <a:rPr lang="nl-NL" sz="3200" dirty="0" smtClean="0"/>
            </a:br>
            <a:r>
              <a:rPr lang="nl-NL" sz="1400" dirty="0" smtClean="0"/>
              <a:t>  Kostprijzen nu excl. BTW: Elga € 2.800, Installatie €1.100, Subsidie €1.700 </a:t>
            </a:r>
            <a:endParaRPr lang="nl-NL" sz="1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    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4" b="984"/>
          <a:stretch>
            <a:fillRect/>
          </a:stretch>
        </p:blipFill>
        <p:spPr>
          <a:xfrm>
            <a:off x="4908962" y="4157133"/>
            <a:ext cx="2871905" cy="1885704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8" y="2328334"/>
            <a:ext cx="3539065" cy="417406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962" y="1766323"/>
            <a:ext cx="2871905" cy="17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533" y="107575"/>
            <a:ext cx="8957734" cy="4218892"/>
          </a:xfrm>
        </p:spPr>
        <p:txBody>
          <a:bodyPr>
            <a:normAutofit fontScale="90000"/>
          </a:bodyPr>
          <a:lstStyle/>
          <a:p>
            <a:r>
              <a:rPr lang="nl-NL" sz="2000" dirty="0"/>
              <a:t>• T</a:t>
            </a:r>
            <a:r>
              <a:rPr lang="nl-NL" sz="2000" dirty="0" smtClean="0"/>
              <a:t>ype </a:t>
            </a:r>
            <a:r>
              <a:rPr lang="nl-NL" sz="2000" dirty="0"/>
              <a:t>geschikt voor elke woning, elk afgiftesysteem en elke </a:t>
            </a:r>
            <a:r>
              <a:rPr lang="nl-NL" sz="2000" dirty="0" smtClean="0"/>
              <a:t>gasketel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/>
              <a:t>• E</a:t>
            </a:r>
            <a:r>
              <a:rPr lang="nl-NL" sz="2000" dirty="0" smtClean="0"/>
              <a:t>igenlijk bijna altijd in </a:t>
            </a:r>
            <a:r>
              <a:rPr lang="nl-NL" sz="2000" u="sng" dirty="0" smtClean="0"/>
              <a:t>hybride situatie</a:t>
            </a:r>
            <a:r>
              <a:rPr lang="nl-NL" sz="2000" dirty="0" smtClean="0"/>
              <a:t>, of andere combinatie</a:t>
            </a:r>
            <a:br>
              <a:rPr lang="nl-NL" sz="2000" dirty="0" smtClean="0"/>
            </a:br>
            <a:r>
              <a:rPr lang="nl-NL" sz="2000" dirty="0" smtClean="0"/>
              <a:t> 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• </a:t>
            </a:r>
            <a:r>
              <a:rPr lang="nl-NL" sz="2000" dirty="0" smtClean="0"/>
              <a:t>Verwarmen </a:t>
            </a:r>
            <a:r>
              <a:rPr lang="nl-NL" sz="2000" dirty="0"/>
              <a:t>én koelen </a:t>
            </a:r>
            <a:r>
              <a:rPr lang="nl-NL" sz="2000" dirty="0" smtClean="0"/>
              <a:t>mogelijk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•  Cave</a:t>
            </a:r>
            <a:r>
              <a:rPr lang="nl-NL" sz="2000" dirty="0"/>
              <a:t>: bij -5 gr. buitentemperatuur </a:t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• </a:t>
            </a:r>
            <a:r>
              <a:rPr lang="nl-NL" sz="2000" dirty="0" smtClean="0"/>
              <a:t>Minimale </a:t>
            </a:r>
            <a:r>
              <a:rPr lang="nl-NL" sz="2000" dirty="0"/>
              <a:t>bouwkundige aanpassingen en gemakkelijk te installeren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• Warmtepomp </a:t>
            </a:r>
            <a:r>
              <a:rPr lang="nl-NL" sz="2000" dirty="0"/>
              <a:t>en gasketel worden aangestuurd door één </a:t>
            </a:r>
            <a:r>
              <a:rPr lang="nl-NL" sz="2000" dirty="0" smtClean="0"/>
              <a:t>regeling</a:t>
            </a:r>
            <a:br>
              <a:rPr lang="nl-NL" sz="2000" dirty="0" smtClean="0"/>
            </a:b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2000" dirty="0"/>
              <a:t>• </a:t>
            </a:r>
            <a:r>
              <a:rPr lang="nl-NL" sz="2000" dirty="0" smtClean="0"/>
              <a:t>Verwarmingsvermogen van de Elga: 4,9 kW</a:t>
            </a:r>
            <a:br>
              <a:rPr lang="nl-NL" sz="2000" dirty="0" smtClean="0"/>
            </a:br>
            <a:r>
              <a:rPr lang="nl-NL" sz="2000" dirty="0"/>
              <a:t/>
            </a:r>
            <a:br>
              <a:rPr lang="nl-NL" sz="2000" dirty="0"/>
            </a:br>
            <a:endParaRPr lang="nl-NL" sz="1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533" y="4766733"/>
            <a:ext cx="8957734" cy="2031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1800" dirty="0"/>
          </a:p>
          <a:p>
            <a:r>
              <a:rPr lang="nl-NL" sz="2000" dirty="0"/>
              <a:t>B</a:t>
            </a:r>
            <a:r>
              <a:rPr lang="nl-NL" sz="2000" dirty="0" smtClean="0"/>
              <a:t>esparen </a:t>
            </a:r>
            <a:r>
              <a:rPr lang="nl-NL" sz="2000" dirty="0"/>
              <a:t>met de </a:t>
            </a:r>
            <a:r>
              <a:rPr lang="nl-NL" sz="2000" dirty="0" smtClean="0"/>
              <a:t>Elga op </a:t>
            </a:r>
            <a:r>
              <a:rPr lang="nl-NL" sz="2000" dirty="0"/>
              <a:t>uw energierekening </a:t>
            </a:r>
          </a:p>
          <a:p>
            <a:r>
              <a:rPr lang="nl-NL" sz="2000" dirty="0"/>
              <a:t>De Elga heeft een aantrekkelijke terugverdientijd</a:t>
            </a:r>
            <a:r>
              <a:rPr lang="nl-NL" sz="2000" dirty="0" smtClean="0"/>
              <a:t>.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</a:t>
            </a:r>
            <a:endParaRPr lang="nl-NL" sz="1800" dirty="0"/>
          </a:p>
          <a:p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389725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533" y="107576"/>
            <a:ext cx="8957734" cy="1247091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Besparingen Nutsbedrijven per jaar is vlg. Techneco met Elga in Hybride vorm: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12266"/>
          </a:xfrm>
        </p:spPr>
        <p:txBody>
          <a:bodyPr>
            <a:normAutofit/>
          </a:bodyPr>
          <a:lstStyle/>
          <a:p>
            <a:r>
              <a:rPr lang="nl-NL" dirty="0"/>
              <a:t>m</a:t>
            </a:r>
            <a:r>
              <a:rPr lang="nl-NL" dirty="0" smtClean="0"/>
              <a:t>3/</a:t>
            </a:r>
            <a:r>
              <a:rPr lang="nl-NL" dirty="0" err="1" smtClean="0"/>
              <a:t>jr</a:t>
            </a:r>
            <a:r>
              <a:rPr lang="nl-NL" dirty="0" smtClean="0"/>
              <a:t>		Euro				%</a:t>
            </a:r>
          </a:p>
          <a:p>
            <a:r>
              <a:rPr lang="nl-NL" dirty="0" smtClean="0"/>
              <a:t>1500		191 				20%</a:t>
            </a:r>
          </a:p>
          <a:p>
            <a:r>
              <a:rPr lang="nl-NL" dirty="0" smtClean="0"/>
              <a:t>1800		239				21%</a:t>
            </a:r>
          </a:p>
          <a:p>
            <a:r>
              <a:rPr lang="nl-NL" dirty="0" smtClean="0"/>
              <a:t>2100		287				22%</a:t>
            </a:r>
          </a:p>
          <a:p>
            <a:r>
              <a:rPr lang="nl-NL" dirty="0" smtClean="0"/>
              <a:t>2500		319				22%</a:t>
            </a:r>
          </a:p>
          <a:p>
            <a:r>
              <a:rPr lang="nl-NL" dirty="0" smtClean="0"/>
              <a:t>3000		398				22%</a:t>
            </a:r>
          </a:p>
          <a:p>
            <a:r>
              <a:rPr lang="nl-NL" dirty="0" smtClean="0"/>
              <a:t>3500		478				22%</a:t>
            </a:r>
          </a:p>
          <a:p>
            <a:r>
              <a:rPr lang="nl-NL" sz="1800" dirty="0"/>
              <a:t>(berekend vermindering gas verbruik, bij meer verbruik elektriciteit)</a:t>
            </a: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153680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667" y="107576"/>
            <a:ext cx="8542866" cy="849157"/>
          </a:xfrm>
        </p:spPr>
        <p:txBody>
          <a:bodyPr/>
          <a:lstStyle/>
          <a:p>
            <a:r>
              <a:rPr lang="nl-NL" sz="3600" dirty="0"/>
              <a:t>Afname gasverbruik met </a:t>
            </a:r>
            <a:r>
              <a:rPr lang="nl-NL" sz="3600" dirty="0" smtClean="0"/>
              <a:t>Elga </a:t>
            </a:r>
            <a:r>
              <a:rPr lang="nl-NL" sz="1200" u="sng" dirty="0" smtClean="0"/>
              <a:t>vlg. mijn afrekeningen !!</a:t>
            </a:r>
            <a:endParaRPr lang="nl-NL" sz="36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332" y="956733"/>
            <a:ext cx="8906935" cy="55033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Jaar	Gasverbruik</a:t>
            </a:r>
            <a:r>
              <a:rPr lang="nl-NL" dirty="0"/>
              <a:t>	 </a:t>
            </a:r>
            <a:r>
              <a:rPr lang="nl-NL" dirty="0" smtClean="0"/>
              <a:t>  Graad	Verbruik     Verbruik	   Besparing           	m3/jaar	   dagen	m3/dag	  %	   m3/jaar</a:t>
            </a:r>
          </a:p>
          <a:p>
            <a:pPr marL="0" indent="0">
              <a:buNone/>
            </a:pPr>
            <a:r>
              <a:rPr lang="nl-NL" dirty="0" smtClean="0"/>
              <a:t>2010	  2295		     3314	0,693		100 %</a:t>
            </a:r>
          </a:p>
          <a:p>
            <a:pPr marL="0" indent="0">
              <a:buNone/>
            </a:pPr>
            <a:r>
              <a:rPr lang="nl-NL" dirty="0" smtClean="0"/>
              <a:t>2011	  2132		     3089	0,690		100%</a:t>
            </a:r>
          </a:p>
          <a:p>
            <a:pPr marL="0" indent="0">
              <a:buNone/>
            </a:pPr>
            <a:r>
              <a:rPr lang="nl-NL" dirty="0" smtClean="0"/>
              <a:t>2012	  1955		     3448	0,567		  82 %	    18 %	 *</a:t>
            </a:r>
          </a:p>
          <a:p>
            <a:pPr marL="0" indent="0">
              <a:buNone/>
            </a:pPr>
            <a:r>
              <a:rPr lang="nl-NL" dirty="0" smtClean="0"/>
              <a:t>2013	  1621   	     2738	0,592		  85 %	    15 %</a:t>
            </a:r>
          </a:p>
          <a:p>
            <a:pPr marL="0" indent="0">
              <a:buNone/>
            </a:pPr>
            <a:r>
              <a:rPr lang="nl-NL" dirty="0" smtClean="0"/>
              <a:t>2014	  1874		     2937	0,638		  92 %      </a:t>
            </a:r>
            <a:r>
              <a:rPr lang="nl-NL" dirty="0"/>
              <a:t> </a:t>
            </a:r>
            <a:r>
              <a:rPr lang="nl-NL" dirty="0" smtClean="0"/>
              <a:t> 8 %</a:t>
            </a:r>
          </a:p>
          <a:p>
            <a:pPr marL="0" indent="0">
              <a:buNone/>
            </a:pPr>
            <a:r>
              <a:rPr lang="nl-NL" dirty="0" smtClean="0"/>
              <a:t>2015	  1709		     2867	0,596		  86 %      14 %</a:t>
            </a:r>
          </a:p>
          <a:p>
            <a:pPr marL="0" indent="0">
              <a:buNone/>
            </a:pPr>
            <a:r>
              <a:rPr lang="nl-NL" dirty="0" smtClean="0"/>
              <a:t>2016	  1822		     3024	0,603		  87 %      13 %</a:t>
            </a:r>
          </a:p>
          <a:p>
            <a:pPr marL="0" indent="0">
              <a:buNone/>
            </a:pPr>
            <a:r>
              <a:rPr lang="nl-NL" dirty="0" smtClean="0"/>
              <a:t>2017	  1753		     2953	0,594		  85 %      15 %</a:t>
            </a:r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Gemiddelde graad dagen 3046 dagen/jaar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356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gebruik warmtepomp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908" y="1600200"/>
            <a:ext cx="9020092" cy="501384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Gemiddeld verbruik </a:t>
            </a:r>
            <a:r>
              <a:rPr lang="nl-NL" u="sng" dirty="0" smtClean="0"/>
              <a:t>voor 2013</a:t>
            </a:r>
            <a:r>
              <a:rPr lang="nl-NL" dirty="0" smtClean="0"/>
              <a:t> was </a:t>
            </a:r>
            <a:r>
              <a:rPr lang="nl-NL" u="sng" dirty="0" smtClean="0"/>
              <a:t>2102</a:t>
            </a:r>
            <a:r>
              <a:rPr lang="nl-NL" dirty="0" smtClean="0"/>
              <a:t> m3 gas/jaar,       </a:t>
            </a:r>
            <a:r>
              <a:rPr lang="nl-NL" u="sng" dirty="0" smtClean="0"/>
              <a:t>met 2013</a:t>
            </a:r>
            <a:r>
              <a:rPr lang="nl-NL" dirty="0" smtClean="0"/>
              <a:t> afnemend</a:t>
            </a:r>
            <a:r>
              <a:rPr lang="nl-NL" dirty="0"/>
              <a:t> </a:t>
            </a:r>
            <a:r>
              <a:rPr lang="nl-NL" dirty="0" smtClean="0"/>
              <a:t>tot gemiddeld </a:t>
            </a:r>
            <a:r>
              <a:rPr lang="nl-NL" u="sng" dirty="0" smtClean="0"/>
              <a:t>1755</a:t>
            </a:r>
            <a:r>
              <a:rPr lang="nl-NL" dirty="0" smtClean="0"/>
              <a:t> m3/jaar</a:t>
            </a:r>
          </a:p>
          <a:p>
            <a:r>
              <a:rPr lang="nl-NL" dirty="0"/>
              <a:t>Resultaat bij mij: Besparing op </a:t>
            </a:r>
            <a:r>
              <a:rPr lang="nl-NL" dirty="0" smtClean="0"/>
              <a:t>gas gemiddeld 16 </a:t>
            </a:r>
            <a:r>
              <a:rPr lang="nl-NL" dirty="0"/>
              <a:t>%. </a:t>
            </a:r>
          </a:p>
          <a:p>
            <a:r>
              <a:rPr lang="nl-NL" dirty="0"/>
              <a:t>Leren hoe met hybride warmtepomp om gaan</a:t>
            </a:r>
            <a:r>
              <a:rPr lang="nl-NL" dirty="0" smtClean="0"/>
              <a:t>.</a:t>
            </a:r>
          </a:p>
          <a:p>
            <a:r>
              <a:rPr lang="nl-NL" dirty="0" smtClean="0"/>
              <a:t>In begin info min.  </a:t>
            </a:r>
          </a:p>
          <a:p>
            <a:r>
              <a:rPr lang="nl-NL" dirty="0" smtClean="0"/>
              <a:t>2013 Kleinman blog</a:t>
            </a:r>
            <a:r>
              <a:rPr lang="nl-NL" dirty="0"/>
              <a:t>.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http</a:t>
            </a:r>
            <a:r>
              <a:rPr lang="nl-NL" dirty="0"/>
              <a:t>://www.familie-kleinman.nl/energie/</a:t>
            </a:r>
            <a:endParaRPr lang="nl-NL" dirty="0" smtClean="0"/>
          </a:p>
          <a:p>
            <a:r>
              <a:rPr lang="nl-NL" dirty="0" smtClean="0"/>
              <a:t>Instellingen veranderen, dip switches.</a:t>
            </a:r>
          </a:p>
          <a:p>
            <a:r>
              <a:rPr lang="nl-NL" dirty="0" smtClean="0"/>
              <a:t>Thermostaat gedrag.  </a:t>
            </a:r>
          </a:p>
        </p:txBody>
      </p:sp>
    </p:spTree>
    <p:extLst>
      <p:ext uri="{BB962C8B-B14F-4D97-AF65-F5344CB8AC3E}">
        <p14:creationId xmlns:p14="http://schemas.microsoft.com/office/powerpoint/2010/main" val="86445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Gasverbruik vanaf 2004</a:t>
            </a:r>
            <a:r>
              <a:rPr lang="nl-NL" sz="1400" dirty="0" smtClean="0"/>
              <a:t>                   in kaart volgens de afrekeningen juli - juli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9988" y="1600200"/>
            <a:ext cx="9735385" cy="5257799"/>
          </a:xfrm>
        </p:spPr>
      </p:pic>
    </p:spTree>
    <p:extLst>
      <p:ext uri="{BB962C8B-B14F-4D97-AF65-F5344CB8AC3E}">
        <p14:creationId xmlns:p14="http://schemas.microsoft.com/office/powerpoint/2010/main" val="177869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1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Gasverbruik vanaf januari 2009, opvallend </a:t>
            </a:r>
            <a:r>
              <a:rPr lang="nl-NL" sz="3100" dirty="0"/>
              <a:t>daling 2014 van </a:t>
            </a:r>
            <a:r>
              <a:rPr lang="nl-NL" sz="3100" dirty="0" smtClean="0"/>
              <a:t>1200 m3 tot onder 200 m3/jr.</a:t>
            </a:r>
            <a:br>
              <a:rPr lang="nl-NL" sz="3100" dirty="0" smtClean="0"/>
            </a:br>
            <a:r>
              <a:rPr lang="nl-NL" sz="3100" dirty="0" smtClean="0"/>
              <a:t>na aanschaffen hybride Elga: Verlaging van 76%  </a:t>
            </a:r>
            <a:endParaRPr lang="nl-NL" sz="3100" dirty="0"/>
          </a:p>
        </p:txBody>
      </p:sp>
      <p:pic>
        <p:nvPicPr>
          <p:cNvPr id="5" name="Tijdelijke aanduiding voor inhoud 4" descr="grafiek_ga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45" r="10445"/>
          <a:stretch>
            <a:fillRect/>
          </a:stretch>
        </p:blipFill>
        <p:spPr>
          <a:xfrm>
            <a:off x="490008" y="1955801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277971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gebruik hybride warmtepomp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Thermostaat tips:</a:t>
            </a:r>
          </a:p>
          <a:p>
            <a:pPr lvl="1"/>
            <a:r>
              <a:rPr lang="nl-NL" dirty="0"/>
              <a:t>Geen nachtverlaging toepassen 20 gr. continu.</a:t>
            </a:r>
          </a:p>
          <a:p>
            <a:pPr lvl="1"/>
            <a:r>
              <a:rPr lang="nl-NL" dirty="0"/>
              <a:t>Toch verlaging dan max 1,5 gr.</a:t>
            </a:r>
          </a:p>
          <a:p>
            <a:pPr lvl="1"/>
            <a:r>
              <a:rPr lang="nl-NL" dirty="0"/>
              <a:t>Vroeg laten opwarmen tot 20 gr. Bijv. 06.00 uur</a:t>
            </a:r>
          </a:p>
          <a:p>
            <a:pPr lvl="1"/>
            <a:r>
              <a:rPr lang="nl-NL" dirty="0" smtClean="0"/>
              <a:t>Dan eind temperatuur </a:t>
            </a:r>
            <a:r>
              <a:rPr lang="nl-NL" dirty="0"/>
              <a:t>20,5 gr</a:t>
            </a:r>
            <a:r>
              <a:rPr lang="nl-NL" dirty="0" smtClean="0"/>
              <a:t>.</a:t>
            </a:r>
          </a:p>
          <a:p>
            <a:pPr lvl="1"/>
            <a:endParaRPr lang="nl-NL" dirty="0"/>
          </a:p>
          <a:p>
            <a:r>
              <a:rPr lang="nl-NL" dirty="0" smtClean="0"/>
              <a:t>Ketel tips</a:t>
            </a:r>
          </a:p>
          <a:p>
            <a:pPr lvl="1"/>
            <a:r>
              <a:rPr lang="nl-NL" dirty="0" smtClean="0"/>
              <a:t>Ev. retourtemperatuur instellen op 45 gr.  Voorkomt ook uitgaan van de Elga en pas weer in schakelt bij schakelpunt thermostaat</a:t>
            </a:r>
          </a:p>
          <a:p>
            <a:pPr lvl="1"/>
            <a:r>
              <a:rPr lang="nl-NL" dirty="0"/>
              <a:t>Vloerverwarming minimaal 33 gr. Aanvoertemp</a:t>
            </a:r>
            <a:r>
              <a:rPr lang="nl-NL" dirty="0" smtClean="0"/>
              <a:t>. Elga</a:t>
            </a:r>
            <a:endParaRPr lang="nl-NL" dirty="0"/>
          </a:p>
          <a:p>
            <a:pPr lvl="1"/>
            <a:endParaRPr lang="nl-NL" dirty="0" smtClean="0"/>
          </a:p>
          <a:p>
            <a:pPr lvl="1">
              <a:buFontTx/>
              <a:buChar char="•"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22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54632" y="487700"/>
            <a:ext cx="3754838" cy="432498"/>
          </a:xfrm>
        </p:spPr>
        <p:txBody>
          <a:bodyPr anchor="t">
            <a:normAutofit fontScale="90000"/>
          </a:bodyPr>
          <a:lstStyle/>
          <a:p>
            <a:r>
              <a:rPr lang="nl-NL" sz="2400" dirty="0">
                <a:latin typeface="+mn-lt"/>
              </a:rPr>
              <a:t> 7 Redenen voor overstappen naar: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3" y="68342"/>
            <a:ext cx="2385422" cy="854499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405372" y="1128374"/>
            <a:ext cx="3098653" cy="4251350"/>
            <a:chOff x="8006807" y="1746722"/>
            <a:chExt cx="3442356" cy="3904802"/>
          </a:xfrm>
        </p:grpSpPr>
        <p:sp>
          <p:nvSpPr>
            <p:cNvPr id="10" name="Vrije vorm: vorm 9"/>
            <p:cNvSpPr/>
            <p:nvPr/>
          </p:nvSpPr>
          <p:spPr>
            <a:xfrm>
              <a:off x="10200969" y="1746722"/>
              <a:ext cx="1248194" cy="3904801"/>
            </a:xfrm>
            <a:custGeom>
              <a:avLst/>
              <a:gdLst>
                <a:gd name="connsiteX0" fmla="*/ 0 w 940355"/>
                <a:gd name="connsiteY0" fmla="*/ 94036 h 3904801"/>
                <a:gd name="connsiteX1" fmla="*/ 94036 w 940355"/>
                <a:gd name="connsiteY1" fmla="*/ 0 h 3904801"/>
                <a:gd name="connsiteX2" fmla="*/ 846320 w 940355"/>
                <a:gd name="connsiteY2" fmla="*/ 0 h 3904801"/>
                <a:gd name="connsiteX3" fmla="*/ 940356 w 940355"/>
                <a:gd name="connsiteY3" fmla="*/ 94036 h 3904801"/>
                <a:gd name="connsiteX4" fmla="*/ 940355 w 940355"/>
                <a:gd name="connsiteY4" fmla="*/ 3810766 h 3904801"/>
                <a:gd name="connsiteX5" fmla="*/ 846319 w 940355"/>
                <a:gd name="connsiteY5" fmla="*/ 3904802 h 3904801"/>
                <a:gd name="connsiteX6" fmla="*/ 94036 w 940355"/>
                <a:gd name="connsiteY6" fmla="*/ 3904801 h 3904801"/>
                <a:gd name="connsiteX7" fmla="*/ 0 w 940355"/>
                <a:gd name="connsiteY7" fmla="*/ 3810765 h 3904801"/>
                <a:gd name="connsiteX8" fmla="*/ 0 w 940355"/>
                <a:gd name="connsiteY8" fmla="*/ 94036 h 390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355" h="3904801">
                  <a:moveTo>
                    <a:pt x="0" y="94036"/>
                  </a:moveTo>
                  <a:cubicBezTo>
                    <a:pt x="0" y="42101"/>
                    <a:pt x="42101" y="0"/>
                    <a:pt x="94036" y="0"/>
                  </a:cubicBezTo>
                  <a:lnTo>
                    <a:pt x="846320" y="0"/>
                  </a:lnTo>
                  <a:cubicBezTo>
                    <a:pt x="898255" y="0"/>
                    <a:pt x="940356" y="42101"/>
                    <a:pt x="940356" y="94036"/>
                  </a:cubicBezTo>
                  <a:cubicBezTo>
                    <a:pt x="940356" y="1332946"/>
                    <a:pt x="940355" y="2571856"/>
                    <a:pt x="940355" y="3810766"/>
                  </a:cubicBezTo>
                  <a:cubicBezTo>
                    <a:pt x="940355" y="3862701"/>
                    <a:pt x="898254" y="3904802"/>
                    <a:pt x="846319" y="3904802"/>
                  </a:cubicBezTo>
                  <a:lnTo>
                    <a:pt x="94036" y="3904801"/>
                  </a:lnTo>
                  <a:cubicBezTo>
                    <a:pt x="42101" y="3904801"/>
                    <a:pt x="0" y="3862700"/>
                    <a:pt x="0" y="3810765"/>
                  </a:cubicBezTo>
                  <a:lnTo>
                    <a:pt x="0" y="94036"/>
                  </a:lnTo>
                  <a:close/>
                </a:path>
              </a:pathLst>
            </a:custGeom>
            <a:ln w="19050"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282581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300" kern="1200" dirty="0" err="1"/>
                <a:t>Ec’s</a:t>
              </a:r>
              <a:endParaRPr lang="nl-NL" sz="1300" kern="1200" dirty="0"/>
            </a:p>
          </p:txBody>
        </p:sp>
        <p:sp>
          <p:nvSpPr>
            <p:cNvPr id="18" name="Vrije vorm: vorm 17"/>
            <p:cNvSpPr/>
            <p:nvPr/>
          </p:nvSpPr>
          <p:spPr>
            <a:xfrm>
              <a:off x="9103888" y="1746722"/>
              <a:ext cx="940355" cy="3904801"/>
            </a:xfrm>
            <a:custGeom>
              <a:avLst/>
              <a:gdLst>
                <a:gd name="connsiteX0" fmla="*/ 0 w 940355"/>
                <a:gd name="connsiteY0" fmla="*/ 94036 h 3904801"/>
                <a:gd name="connsiteX1" fmla="*/ 94036 w 940355"/>
                <a:gd name="connsiteY1" fmla="*/ 0 h 3904801"/>
                <a:gd name="connsiteX2" fmla="*/ 846320 w 940355"/>
                <a:gd name="connsiteY2" fmla="*/ 0 h 3904801"/>
                <a:gd name="connsiteX3" fmla="*/ 940356 w 940355"/>
                <a:gd name="connsiteY3" fmla="*/ 94036 h 3904801"/>
                <a:gd name="connsiteX4" fmla="*/ 940355 w 940355"/>
                <a:gd name="connsiteY4" fmla="*/ 3810766 h 3904801"/>
                <a:gd name="connsiteX5" fmla="*/ 846319 w 940355"/>
                <a:gd name="connsiteY5" fmla="*/ 3904802 h 3904801"/>
                <a:gd name="connsiteX6" fmla="*/ 94036 w 940355"/>
                <a:gd name="connsiteY6" fmla="*/ 3904801 h 3904801"/>
                <a:gd name="connsiteX7" fmla="*/ 0 w 940355"/>
                <a:gd name="connsiteY7" fmla="*/ 3810765 h 3904801"/>
                <a:gd name="connsiteX8" fmla="*/ 0 w 940355"/>
                <a:gd name="connsiteY8" fmla="*/ 94036 h 390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355" h="3904801">
                  <a:moveTo>
                    <a:pt x="0" y="94036"/>
                  </a:moveTo>
                  <a:cubicBezTo>
                    <a:pt x="0" y="42101"/>
                    <a:pt x="42101" y="0"/>
                    <a:pt x="94036" y="0"/>
                  </a:cubicBezTo>
                  <a:lnTo>
                    <a:pt x="846320" y="0"/>
                  </a:lnTo>
                  <a:cubicBezTo>
                    <a:pt x="898255" y="0"/>
                    <a:pt x="940356" y="42101"/>
                    <a:pt x="940356" y="94036"/>
                  </a:cubicBezTo>
                  <a:cubicBezTo>
                    <a:pt x="940356" y="1332946"/>
                    <a:pt x="940355" y="2571856"/>
                    <a:pt x="940355" y="3810766"/>
                  </a:cubicBezTo>
                  <a:cubicBezTo>
                    <a:pt x="940355" y="3862701"/>
                    <a:pt x="898254" y="3904802"/>
                    <a:pt x="846319" y="3904802"/>
                  </a:cubicBezTo>
                  <a:lnTo>
                    <a:pt x="94036" y="3904801"/>
                  </a:lnTo>
                  <a:cubicBezTo>
                    <a:pt x="42101" y="3904801"/>
                    <a:pt x="0" y="3862700"/>
                    <a:pt x="0" y="3810765"/>
                  </a:cubicBezTo>
                  <a:lnTo>
                    <a:pt x="0" y="94036"/>
                  </a:lnTo>
                  <a:close/>
                </a:path>
              </a:pathLst>
            </a:custGeom>
            <a:ln w="19050"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282581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300" kern="1200" dirty="0"/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300" kern="1200" dirty="0"/>
                <a:t>Koepels</a:t>
              </a:r>
            </a:p>
          </p:txBody>
        </p:sp>
        <p:sp>
          <p:nvSpPr>
            <p:cNvPr id="19" name="Vrije vorm: vorm 18"/>
            <p:cNvSpPr/>
            <p:nvPr/>
          </p:nvSpPr>
          <p:spPr>
            <a:xfrm>
              <a:off x="8006807" y="1746723"/>
              <a:ext cx="940355" cy="3904801"/>
            </a:xfrm>
            <a:custGeom>
              <a:avLst/>
              <a:gdLst>
                <a:gd name="connsiteX0" fmla="*/ 0 w 940355"/>
                <a:gd name="connsiteY0" fmla="*/ 94036 h 3904801"/>
                <a:gd name="connsiteX1" fmla="*/ 94036 w 940355"/>
                <a:gd name="connsiteY1" fmla="*/ 0 h 3904801"/>
                <a:gd name="connsiteX2" fmla="*/ 846320 w 940355"/>
                <a:gd name="connsiteY2" fmla="*/ 0 h 3904801"/>
                <a:gd name="connsiteX3" fmla="*/ 940356 w 940355"/>
                <a:gd name="connsiteY3" fmla="*/ 94036 h 3904801"/>
                <a:gd name="connsiteX4" fmla="*/ 940355 w 940355"/>
                <a:gd name="connsiteY4" fmla="*/ 3810766 h 3904801"/>
                <a:gd name="connsiteX5" fmla="*/ 846319 w 940355"/>
                <a:gd name="connsiteY5" fmla="*/ 3904802 h 3904801"/>
                <a:gd name="connsiteX6" fmla="*/ 94036 w 940355"/>
                <a:gd name="connsiteY6" fmla="*/ 3904801 h 3904801"/>
                <a:gd name="connsiteX7" fmla="*/ 0 w 940355"/>
                <a:gd name="connsiteY7" fmla="*/ 3810765 h 3904801"/>
                <a:gd name="connsiteX8" fmla="*/ 0 w 940355"/>
                <a:gd name="connsiteY8" fmla="*/ 94036 h 390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355" h="3904801">
                  <a:moveTo>
                    <a:pt x="0" y="94036"/>
                  </a:moveTo>
                  <a:cubicBezTo>
                    <a:pt x="0" y="42101"/>
                    <a:pt x="42101" y="0"/>
                    <a:pt x="94036" y="0"/>
                  </a:cubicBezTo>
                  <a:lnTo>
                    <a:pt x="846320" y="0"/>
                  </a:lnTo>
                  <a:cubicBezTo>
                    <a:pt x="898255" y="0"/>
                    <a:pt x="940356" y="42101"/>
                    <a:pt x="940356" y="94036"/>
                  </a:cubicBezTo>
                  <a:cubicBezTo>
                    <a:pt x="940356" y="1332946"/>
                    <a:pt x="940355" y="2571856"/>
                    <a:pt x="940355" y="3810766"/>
                  </a:cubicBezTo>
                  <a:cubicBezTo>
                    <a:pt x="940355" y="3862701"/>
                    <a:pt x="898254" y="3904802"/>
                    <a:pt x="846319" y="3904802"/>
                  </a:cubicBezTo>
                  <a:lnTo>
                    <a:pt x="94036" y="3904801"/>
                  </a:lnTo>
                  <a:cubicBezTo>
                    <a:pt x="42101" y="3904801"/>
                    <a:pt x="0" y="3862700"/>
                    <a:pt x="0" y="3810765"/>
                  </a:cubicBezTo>
                  <a:lnTo>
                    <a:pt x="0" y="94036"/>
                  </a:lnTo>
                  <a:close/>
                </a:path>
              </a:pathLst>
            </a:custGeom>
            <a:ln w="19050"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282581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300" kern="1200" dirty="0"/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300" dirty="0"/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300" kern="1200" dirty="0"/>
                <a:t>Energie VanOns</a:t>
              </a:r>
            </a:p>
          </p:txBody>
        </p:sp>
        <p:sp>
          <p:nvSpPr>
            <p:cNvPr id="20" name="Vrije vorm: vorm 19"/>
            <p:cNvSpPr/>
            <p:nvPr/>
          </p:nvSpPr>
          <p:spPr>
            <a:xfrm>
              <a:off x="8082951" y="3650124"/>
              <a:ext cx="792000" cy="792000"/>
            </a:xfrm>
            <a:custGeom>
              <a:avLst/>
              <a:gdLst>
                <a:gd name="connsiteX0" fmla="*/ 0 w 783629"/>
                <a:gd name="connsiteY0" fmla="*/ 39181 h 391814"/>
                <a:gd name="connsiteX1" fmla="*/ 39181 w 783629"/>
                <a:gd name="connsiteY1" fmla="*/ 0 h 391814"/>
                <a:gd name="connsiteX2" fmla="*/ 744448 w 783629"/>
                <a:gd name="connsiteY2" fmla="*/ 0 h 391814"/>
                <a:gd name="connsiteX3" fmla="*/ 783629 w 783629"/>
                <a:gd name="connsiteY3" fmla="*/ 39181 h 391814"/>
                <a:gd name="connsiteX4" fmla="*/ 783629 w 783629"/>
                <a:gd name="connsiteY4" fmla="*/ 352633 h 391814"/>
                <a:gd name="connsiteX5" fmla="*/ 744448 w 783629"/>
                <a:gd name="connsiteY5" fmla="*/ 391814 h 391814"/>
                <a:gd name="connsiteX6" fmla="*/ 39181 w 783629"/>
                <a:gd name="connsiteY6" fmla="*/ 391814 h 391814"/>
                <a:gd name="connsiteX7" fmla="*/ 0 w 783629"/>
                <a:gd name="connsiteY7" fmla="*/ 352633 h 391814"/>
                <a:gd name="connsiteX8" fmla="*/ 0 w 783629"/>
                <a:gd name="connsiteY8" fmla="*/ 39181 h 39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391814">
                  <a:moveTo>
                    <a:pt x="0" y="39181"/>
                  </a:moveTo>
                  <a:cubicBezTo>
                    <a:pt x="0" y="17542"/>
                    <a:pt x="17542" y="0"/>
                    <a:pt x="39181" y="0"/>
                  </a:cubicBezTo>
                  <a:lnTo>
                    <a:pt x="744448" y="0"/>
                  </a:lnTo>
                  <a:cubicBezTo>
                    <a:pt x="766087" y="0"/>
                    <a:pt x="783629" y="17542"/>
                    <a:pt x="783629" y="39181"/>
                  </a:cubicBezTo>
                  <a:lnTo>
                    <a:pt x="783629" y="352633"/>
                  </a:lnTo>
                  <a:cubicBezTo>
                    <a:pt x="783629" y="374272"/>
                    <a:pt x="766087" y="391814"/>
                    <a:pt x="744448" y="391814"/>
                  </a:cubicBezTo>
                  <a:lnTo>
                    <a:pt x="39181" y="391814"/>
                  </a:lnTo>
                  <a:cubicBezTo>
                    <a:pt x="17542" y="391814"/>
                    <a:pt x="0" y="374272"/>
                    <a:pt x="0" y="352633"/>
                  </a:cubicBezTo>
                  <a:lnTo>
                    <a:pt x="0" y="39181"/>
                  </a:lnTo>
                  <a:close/>
                </a:path>
              </a:pathLst>
            </a:custGeom>
            <a:solidFill>
              <a:srgbClr val="E0B526"/>
            </a:solidFill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" tIns="15286" rIns="15286" bIns="1528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21" name="Vrije vorm: vorm 20"/>
            <p:cNvSpPr/>
            <p:nvPr/>
          </p:nvSpPr>
          <p:spPr>
            <a:xfrm rot="17155867">
              <a:off x="8454536" y="3485302"/>
              <a:ext cx="1141978" cy="18061"/>
            </a:xfrm>
            <a:custGeom>
              <a:avLst/>
              <a:gdLst>
                <a:gd name="connsiteX0" fmla="*/ 0 w 1141978"/>
                <a:gd name="connsiteY0" fmla="*/ 9030 h 18061"/>
                <a:gd name="connsiteX1" fmla="*/ 1141978 w 1141978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1978" h="18061">
                  <a:moveTo>
                    <a:pt x="0" y="9030"/>
                  </a:moveTo>
                  <a:lnTo>
                    <a:pt x="1141978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139" tIns="-19520" rIns="555140" bIns="-1951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24" name="Vrije vorm: vorm 23"/>
            <p:cNvSpPr/>
            <p:nvPr/>
          </p:nvSpPr>
          <p:spPr>
            <a:xfrm>
              <a:off x="9182251" y="2738577"/>
              <a:ext cx="783629" cy="735827"/>
            </a:xfrm>
            <a:custGeom>
              <a:avLst/>
              <a:gdLst>
                <a:gd name="connsiteX0" fmla="*/ 0 w 783629"/>
                <a:gd name="connsiteY0" fmla="*/ 41339 h 413391"/>
                <a:gd name="connsiteX1" fmla="*/ 41339 w 783629"/>
                <a:gd name="connsiteY1" fmla="*/ 0 h 413391"/>
                <a:gd name="connsiteX2" fmla="*/ 742290 w 783629"/>
                <a:gd name="connsiteY2" fmla="*/ 0 h 413391"/>
                <a:gd name="connsiteX3" fmla="*/ 783629 w 783629"/>
                <a:gd name="connsiteY3" fmla="*/ 41339 h 413391"/>
                <a:gd name="connsiteX4" fmla="*/ 783629 w 783629"/>
                <a:gd name="connsiteY4" fmla="*/ 372052 h 413391"/>
                <a:gd name="connsiteX5" fmla="*/ 742290 w 783629"/>
                <a:gd name="connsiteY5" fmla="*/ 413391 h 413391"/>
                <a:gd name="connsiteX6" fmla="*/ 41339 w 783629"/>
                <a:gd name="connsiteY6" fmla="*/ 413391 h 413391"/>
                <a:gd name="connsiteX7" fmla="*/ 0 w 783629"/>
                <a:gd name="connsiteY7" fmla="*/ 372052 h 413391"/>
                <a:gd name="connsiteX8" fmla="*/ 0 w 783629"/>
                <a:gd name="connsiteY8" fmla="*/ 41339 h 41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413391">
                  <a:moveTo>
                    <a:pt x="0" y="41339"/>
                  </a:moveTo>
                  <a:cubicBezTo>
                    <a:pt x="0" y="18508"/>
                    <a:pt x="18508" y="0"/>
                    <a:pt x="41339" y="0"/>
                  </a:cubicBezTo>
                  <a:lnTo>
                    <a:pt x="742290" y="0"/>
                  </a:lnTo>
                  <a:cubicBezTo>
                    <a:pt x="765121" y="0"/>
                    <a:pt x="783629" y="18508"/>
                    <a:pt x="783629" y="41339"/>
                  </a:cubicBezTo>
                  <a:lnTo>
                    <a:pt x="783629" y="372052"/>
                  </a:lnTo>
                  <a:cubicBezTo>
                    <a:pt x="783629" y="394883"/>
                    <a:pt x="765121" y="413391"/>
                    <a:pt x="742290" y="413391"/>
                  </a:cubicBezTo>
                  <a:lnTo>
                    <a:pt x="41339" y="413391"/>
                  </a:lnTo>
                  <a:cubicBezTo>
                    <a:pt x="18508" y="413391"/>
                    <a:pt x="0" y="394883"/>
                    <a:pt x="0" y="372052"/>
                  </a:cubicBezTo>
                  <a:lnTo>
                    <a:pt x="0" y="41339"/>
                  </a:lnTo>
                  <a:close/>
                </a:path>
              </a:pathLst>
            </a:custGeom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18" tIns="15918" rIns="15918" bIns="15918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25" name="Vrije vorm: vorm 24"/>
            <p:cNvSpPr/>
            <p:nvPr/>
          </p:nvSpPr>
          <p:spPr>
            <a:xfrm rot="19579409">
              <a:off x="9934275" y="2831813"/>
              <a:ext cx="376662" cy="18061"/>
            </a:xfrm>
            <a:custGeom>
              <a:avLst/>
              <a:gdLst>
                <a:gd name="connsiteX0" fmla="*/ 0 w 376662"/>
                <a:gd name="connsiteY0" fmla="*/ 9030 h 18061"/>
                <a:gd name="connsiteX1" fmla="*/ 376662 w 376662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662" h="18061">
                  <a:moveTo>
                    <a:pt x="0" y="9030"/>
                  </a:moveTo>
                  <a:lnTo>
                    <a:pt x="376662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614" tIns="-386" rIns="191614" bIns="-38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26" name="Vrije vorm: vorm 25"/>
            <p:cNvSpPr/>
            <p:nvPr/>
          </p:nvSpPr>
          <p:spPr>
            <a:xfrm>
              <a:off x="10279332" y="2540506"/>
              <a:ext cx="1092877" cy="391814"/>
            </a:xfrm>
            <a:custGeom>
              <a:avLst/>
              <a:gdLst>
                <a:gd name="connsiteX0" fmla="*/ 0 w 783629"/>
                <a:gd name="connsiteY0" fmla="*/ 39181 h 391814"/>
                <a:gd name="connsiteX1" fmla="*/ 39181 w 783629"/>
                <a:gd name="connsiteY1" fmla="*/ 0 h 391814"/>
                <a:gd name="connsiteX2" fmla="*/ 744448 w 783629"/>
                <a:gd name="connsiteY2" fmla="*/ 0 h 391814"/>
                <a:gd name="connsiteX3" fmla="*/ 783629 w 783629"/>
                <a:gd name="connsiteY3" fmla="*/ 39181 h 391814"/>
                <a:gd name="connsiteX4" fmla="*/ 783629 w 783629"/>
                <a:gd name="connsiteY4" fmla="*/ 352633 h 391814"/>
                <a:gd name="connsiteX5" fmla="*/ 744448 w 783629"/>
                <a:gd name="connsiteY5" fmla="*/ 391814 h 391814"/>
                <a:gd name="connsiteX6" fmla="*/ 39181 w 783629"/>
                <a:gd name="connsiteY6" fmla="*/ 391814 h 391814"/>
                <a:gd name="connsiteX7" fmla="*/ 0 w 783629"/>
                <a:gd name="connsiteY7" fmla="*/ 352633 h 391814"/>
                <a:gd name="connsiteX8" fmla="*/ 0 w 783629"/>
                <a:gd name="connsiteY8" fmla="*/ 39181 h 39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391814">
                  <a:moveTo>
                    <a:pt x="0" y="39181"/>
                  </a:moveTo>
                  <a:cubicBezTo>
                    <a:pt x="0" y="17542"/>
                    <a:pt x="17542" y="0"/>
                    <a:pt x="39181" y="0"/>
                  </a:cubicBezTo>
                  <a:lnTo>
                    <a:pt x="744448" y="0"/>
                  </a:lnTo>
                  <a:cubicBezTo>
                    <a:pt x="766087" y="0"/>
                    <a:pt x="783629" y="17542"/>
                    <a:pt x="783629" y="39181"/>
                  </a:cubicBezTo>
                  <a:lnTo>
                    <a:pt x="783629" y="352633"/>
                  </a:lnTo>
                  <a:cubicBezTo>
                    <a:pt x="783629" y="374272"/>
                    <a:pt x="766087" y="391814"/>
                    <a:pt x="744448" y="391814"/>
                  </a:cubicBezTo>
                  <a:lnTo>
                    <a:pt x="39181" y="391814"/>
                  </a:lnTo>
                  <a:cubicBezTo>
                    <a:pt x="17542" y="391814"/>
                    <a:pt x="0" y="374272"/>
                    <a:pt x="0" y="352633"/>
                  </a:cubicBezTo>
                  <a:lnTo>
                    <a:pt x="0" y="39181"/>
                  </a:lnTo>
                  <a:close/>
                </a:path>
              </a:pathLst>
            </a:custGeom>
            <a:solidFill>
              <a:schemeClr val="accent2"/>
            </a:solidFill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" tIns="15286" rIns="15286" bIns="1528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27" name="Vrije vorm: vorm 26"/>
            <p:cNvSpPr/>
            <p:nvPr/>
          </p:nvSpPr>
          <p:spPr>
            <a:xfrm rot="2258311">
              <a:off x="9924690" y="3057106"/>
              <a:ext cx="395832" cy="18061"/>
            </a:xfrm>
            <a:custGeom>
              <a:avLst/>
              <a:gdLst>
                <a:gd name="connsiteX0" fmla="*/ 0 w 395832"/>
                <a:gd name="connsiteY0" fmla="*/ 9030 h 18061"/>
                <a:gd name="connsiteX1" fmla="*/ 395832 w 395832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832" h="18061">
                  <a:moveTo>
                    <a:pt x="0" y="9030"/>
                  </a:moveTo>
                  <a:lnTo>
                    <a:pt x="395832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720" tIns="-865" rIns="200720" bIns="-86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28" name="Vrije vorm: vorm 27"/>
            <p:cNvSpPr/>
            <p:nvPr/>
          </p:nvSpPr>
          <p:spPr>
            <a:xfrm>
              <a:off x="10279332" y="2991093"/>
              <a:ext cx="1092877" cy="391814"/>
            </a:xfrm>
            <a:custGeom>
              <a:avLst/>
              <a:gdLst>
                <a:gd name="connsiteX0" fmla="*/ 0 w 783629"/>
                <a:gd name="connsiteY0" fmla="*/ 39181 h 391814"/>
                <a:gd name="connsiteX1" fmla="*/ 39181 w 783629"/>
                <a:gd name="connsiteY1" fmla="*/ 0 h 391814"/>
                <a:gd name="connsiteX2" fmla="*/ 744448 w 783629"/>
                <a:gd name="connsiteY2" fmla="*/ 0 h 391814"/>
                <a:gd name="connsiteX3" fmla="*/ 783629 w 783629"/>
                <a:gd name="connsiteY3" fmla="*/ 39181 h 391814"/>
                <a:gd name="connsiteX4" fmla="*/ 783629 w 783629"/>
                <a:gd name="connsiteY4" fmla="*/ 352633 h 391814"/>
                <a:gd name="connsiteX5" fmla="*/ 744448 w 783629"/>
                <a:gd name="connsiteY5" fmla="*/ 391814 h 391814"/>
                <a:gd name="connsiteX6" fmla="*/ 39181 w 783629"/>
                <a:gd name="connsiteY6" fmla="*/ 391814 h 391814"/>
                <a:gd name="connsiteX7" fmla="*/ 0 w 783629"/>
                <a:gd name="connsiteY7" fmla="*/ 352633 h 391814"/>
                <a:gd name="connsiteX8" fmla="*/ 0 w 783629"/>
                <a:gd name="connsiteY8" fmla="*/ 39181 h 39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391814">
                  <a:moveTo>
                    <a:pt x="0" y="39181"/>
                  </a:moveTo>
                  <a:cubicBezTo>
                    <a:pt x="0" y="17542"/>
                    <a:pt x="17542" y="0"/>
                    <a:pt x="39181" y="0"/>
                  </a:cubicBezTo>
                  <a:lnTo>
                    <a:pt x="744448" y="0"/>
                  </a:lnTo>
                  <a:cubicBezTo>
                    <a:pt x="766087" y="0"/>
                    <a:pt x="783629" y="17542"/>
                    <a:pt x="783629" y="39181"/>
                  </a:cubicBezTo>
                  <a:lnTo>
                    <a:pt x="783629" y="352633"/>
                  </a:lnTo>
                  <a:cubicBezTo>
                    <a:pt x="783629" y="374272"/>
                    <a:pt x="766087" y="391814"/>
                    <a:pt x="744448" y="391814"/>
                  </a:cubicBezTo>
                  <a:lnTo>
                    <a:pt x="39181" y="391814"/>
                  </a:lnTo>
                  <a:cubicBezTo>
                    <a:pt x="17542" y="391814"/>
                    <a:pt x="0" y="374272"/>
                    <a:pt x="0" y="352633"/>
                  </a:cubicBezTo>
                  <a:lnTo>
                    <a:pt x="0" y="39181"/>
                  </a:lnTo>
                  <a:close/>
                </a:path>
              </a:pathLst>
            </a:custGeom>
            <a:solidFill>
              <a:schemeClr val="accent2"/>
            </a:solidFill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" tIns="15286" rIns="15286" bIns="1528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29" name="Vrije vorm: vorm 28"/>
            <p:cNvSpPr/>
            <p:nvPr/>
          </p:nvSpPr>
          <p:spPr>
            <a:xfrm rot="3938453">
              <a:off x="9742623" y="3282400"/>
              <a:ext cx="759966" cy="18061"/>
            </a:xfrm>
            <a:custGeom>
              <a:avLst/>
              <a:gdLst>
                <a:gd name="connsiteX0" fmla="*/ 0 w 759966"/>
                <a:gd name="connsiteY0" fmla="*/ 9030 h 18061"/>
                <a:gd name="connsiteX1" fmla="*/ 759966 w 759966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9966" h="18061">
                  <a:moveTo>
                    <a:pt x="0" y="9030"/>
                  </a:moveTo>
                  <a:lnTo>
                    <a:pt x="759966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3684" tIns="-9969" rIns="373683" bIns="-996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30" name="Vrije vorm: vorm 29"/>
            <p:cNvSpPr/>
            <p:nvPr/>
          </p:nvSpPr>
          <p:spPr>
            <a:xfrm>
              <a:off x="10279332" y="3441680"/>
              <a:ext cx="1092877" cy="391814"/>
            </a:xfrm>
            <a:custGeom>
              <a:avLst/>
              <a:gdLst>
                <a:gd name="connsiteX0" fmla="*/ 0 w 783629"/>
                <a:gd name="connsiteY0" fmla="*/ 39181 h 391814"/>
                <a:gd name="connsiteX1" fmla="*/ 39181 w 783629"/>
                <a:gd name="connsiteY1" fmla="*/ 0 h 391814"/>
                <a:gd name="connsiteX2" fmla="*/ 744448 w 783629"/>
                <a:gd name="connsiteY2" fmla="*/ 0 h 391814"/>
                <a:gd name="connsiteX3" fmla="*/ 783629 w 783629"/>
                <a:gd name="connsiteY3" fmla="*/ 39181 h 391814"/>
                <a:gd name="connsiteX4" fmla="*/ 783629 w 783629"/>
                <a:gd name="connsiteY4" fmla="*/ 352633 h 391814"/>
                <a:gd name="connsiteX5" fmla="*/ 744448 w 783629"/>
                <a:gd name="connsiteY5" fmla="*/ 391814 h 391814"/>
                <a:gd name="connsiteX6" fmla="*/ 39181 w 783629"/>
                <a:gd name="connsiteY6" fmla="*/ 391814 h 391814"/>
                <a:gd name="connsiteX7" fmla="*/ 0 w 783629"/>
                <a:gd name="connsiteY7" fmla="*/ 352633 h 391814"/>
                <a:gd name="connsiteX8" fmla="*/ 0 w 783629"/>
                <a:gd name="connsiteY8" fmla="*/ 39181 h 39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391814">
                  <a:moveTo>
                    <a:pt x="0" y="39181"/>
                  </a:moveTo>
                  <a:cubicBezTo>
                    <a:pt x="0" y="17542"/>
                    <a:pt x="17542" y="0"/>
                    <a:pt x="39181" y="0"/>
                  </a:cubicBezTo>
                  <a:lnTo>
                    <a:pt x="744448" y="0"/>
                  </a:lnTo>
                  <a:cubicBezTo>
                    <a:pt x="766087" y="0"/>
                    <a:pt x="783629" y="17542"/>
                    <a:pt x="783629" y="39181"/>
                  </a:cubicBezTo>
                  <a:lnTo>
                    <a:pt x="783629" y="352633"/>
                  </a:lnTo>
                  <a:cubicBezTo>
                    <a:pt x="783629" y="374272"/>
                    <a:pt x="766087" y="391814"/>
                    <a:pt x="744448" y="391814"/>
                  </a:cubicBezTo>
                  <a:lnTo>
                    <a:pt x="39181" y="391814"/>
                  </a:lnTo>
                  <a:cubicBezTo>
                    <a:pt x="17542" y="391814"/>
                    <a:pt x="0" y="374272"/>
                    <a:pt x="0" y="352633"/>
                  </a:cubicBezTo>
                  <a:lnTo>
                    <a:pt x="0" y="39181"/>
                  </a:lnTo>
                  <a:close/>
                </a:path>
              </a:pathLst>
            </a:custGeom>
            <a:solidFill>
              <a:schemeClr val="accent2"/>
            </a:solidFill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" tIns="15286" rIns="15286" bIns="1528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31" name="Vrije vorm: vorm 30"/>
            <p:cNvSpPr/>
            <p:nvPr/>
          </p:nvSpPr>
          <p:spPr>
            <a:xfrm rot="4479790">
              <a:off x="9530054" y="3507693"/>
              <a:ext cx="1185104" cy="18061"/>
            </a:xfrm>
            <a:custGeom>
              <a:avLst/>
              <a:gdLst>
                <a:gd name="connsiteX0" fmla="*/ 0 w 1185104"/>
                <a:gd name="connsiteY0" fmla="*/ 9030 h 18061"/>
                <a:gd name="connsiteX1" fmla="*/ 1185104 w 1185104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5104" h="18061">
                  <a:moveTo>
                    <a:pt x="0" y="9030"/>
                  </a:moveTo>
                  <a:lnTo>
                    <a:pt x="1185104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5626" tIns="-20598" rIns="575622" bIns="-2059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1024" name="Vrije vorm: vorm 1023"/>
            <p:cNvSpPr/>
            <p:nvPr/>
          </p:nvSpPr>
          <p:spPr>
            <a:xfrm>
              <a:off x="10279332" y="3892267"/>
              <a:ext cx="1092877" cy="391814"/>
            </a:xfrm>
            <a:custGeom>
              <a:avLst/>
              <a:gdLst>
                <a:gd name="connsiteX0" fmla="*/ 0 w 783629"/>
                <a:gd name="connsiteY0" fmla="*/ 39181 h 391814"/>
                <a:gd name="connsiteX1" fmla="*/ 39181 w 783629"/>
                <a:gd name="connsiteY1" fmla="*/ 0 h 391814"/>
                <a:gd name="connsiteX2" fmla="*/ 744448 w 783629"/>
                <a:gd name="connsiteY2" fmla="*/ 0 h 391814"/>
                <a:gd name="connsiteX3" fmla="*/ 783629 w 783629"/>
                <a:gd name="connsiteY3" fmla="*/ 39181 h 391814"/>
                <a:gd name="connsiteX4" fmla="*/ 783629 w 783629"/>
                <a:gd name="connsiteY4" fmla="*/ 352633 h 391814"/>
                <a:gd name="connsiteX5" fmla="*/ 744448 w 783629"/>
                <a:gd name="connsiteY5" fmla="*/ 391814 h 391814"/>
                <a:gd name="connsiteX6" fmla="*/ 39181 w 783629"/>
                <a:gd name="connsiteY6" fmla="*/ 391814 h 391814"/>
                <a:gd name="connsiteX7" fmla="*/ 0 w 783629"/>
                <a:gd name="connsiteY7" fmla="*/ 352633 h 391814"/>
                <a:gd name="connsiteX8" fmla="*/ 0 w 783629"/>
                <a:gd name="connsiteY8" fmla="*/ 39181 h 39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391814">
                  <a:moveTo>
                    <a:pt x="0" y="39181"/>
                  </a:moveTo>
                  <a:cubicBezTo>
                    <a:pt x="0" y="17542"/>
                    <a:pt x="17542" y="0"/>
                    <a:pt x="39181" y="0"/>
                  </a:cubicBezTo>
                  <a:lnTo>
                    <a:pt x="744448" y="0"/>
                  </a:lnTo>
                  <a:cubicBezTo>
                    <a:pt x="766087" y="0"/>
                    <a:pt x="783629" y="17542"/>
                    <a:pt x="783629" y="39181"/>
                  </a:cubicBezTo>
                  <a:lnTo>
                    <a:pt x="783629" y="352633"/>
                  </a:lnTo>
                  <a:cubicBezTo>
                    <a:pt x="783629" y="374272"/>
                    <a:pt x="766087" y="391814"/>
                    <a:pt x="744448" y="391814"/>
                  </a:cubicBezTo>
                  <a:lnTo>
                    <a:pt x="39181" y="391814"/>
                  </a:lnTo>
                  <a:cubicBezTo>
                    <a:pt x="17542" y="391814"/>
                    <a:pt x="0" y="374272"/>
                    <a:pt x="0" y="352633"/>
                  </a:cubicBezTo>
                  <a:lnTo>
                    <a:pt x="0" y="39181"/>
                  </a:lnTo>
                  <a:close/>
                </a:path>
              </a:pathLst>
            </a:custGeom>
            <a:solidFill>
              <a:schemeClr val="accent2"/>
            </a:solidFill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" tIns="15286" rIns="15286" bIns="1528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1025" name="Vrije vorm: vorm 1024"/>
            <p:cNvSpPr/>
            <p:nvPr/>
          </p:nvSpPr>
          <p:spPr>
            <a:xfrm rot="4732292" flipV="1">
              <a:off x="9318500" y="3713143"/>
              <a:ext cx="1626527" cy="67358"/>
            </a:xfrm>
            <a:custGeom>
              <a:avLst/>
              <a:gdLst>
                <a:gd name="connsiteX0" fmla="*/ 0 w 1624023"/>
                <a:gd name="connsiteY0" fmla="*/ 9030 h 18061"/>
                <a:gd name="connsiteX1" fmla="*/ 1624023 w 1624023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4023" h="18061">
                  <a:moveTo>
                    <a:pt x="0" y="9030"/>
                  </a:moveTo>
                  <a:lnTo>
                    <a:pt x="1624023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4111" tIns="-31572" rIns="784110" bIns="-3156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1027" name="Vrije vorm: vorm 1026"/>
            <p:cNvSpPr/>
            <p:nvPr/>
          </p:nvSpPr>
          <p:spPr>
            <a:xfrm>
              <a:off x="10279332" y="4342854"/>
              <a:ext cx="1092877" cy="391814"/>
            </a:xfrm>
            <a:custGeom>
              <a:avLst/>
              <a:gdLst>
                <a:gd name="connsiteX0" fmla="*/ 0 w 783629"/>
                <a:gd name="connsiteY0" fmla="*/ 39181 h 391814"/>
                <a:gd name="connsiteX1" fmla="*/ 39181 w 783629"/>
                <a:gd name="connsiteY1" fmla="*/ 0 h 391814"/>
                <a:gd name="connsiteX2" fmla="*/ 744448 w 783629"/>
                <a:gd name="connsiteY2" fmla="*/ 0 h 391814"/>
                <a:gd name="connsiteX3" fmla="*/ 783629 w 783629"/>
                <a:gd name="connsiteY3" fmla="*/ 39181 h 391814"/>
                <a:gd name="connsiteX4" fmla="*/ 783629 w 783629"/>
                <a:gd name="connsiteY4" fmla="*/ 352633 h 391814"/>
                <a:gd name="connsiteX5" fmla="*/ 744448 w 783629"/>
                <a:gd name="connsiteY5" fmla="*/ 391814 h 391814"/>
                <a:gd name="connsiteX6" fmla="*/ 39181 w 783629"/>
                <a:gd name="connsiteY6" fmla="*/ 391814 h 391814"/>
                <a:gd name="connsiteX7" fmla="*/ 0 w 783629"/>
                <a:gd name="connsiteY7" fmla="*/ 352633 h 391814"/>
                <a:gd name="connsiteX8" fmla="*/ 0 w 783629"/>
                <a:gd name="connsiteY8" fmla="*/ 39181 h 39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391814">
                  <a:moveTo>
                    <a:pt x="0" y="39181"/>
                  </a:moveTo>
                  <a:cubicBezTo>
                    <a:pt x="0" y="17542"/>
                    <a:pt x="17542" y="0"/>
                    <a:pt x="39181" y="0"/>
                  </a:cubicBezTo>
                  <a:lnTo>
                    <a:pt x="744448" y="0"/>
                  </a:lnTo>
                  <a:cubicBezTo>
                    <a:pt x="766087" y="0"/>
                    <a:pt x="783629" y="17542"/>
                    <a:pt x="783629" y="39181"/>
                  </a:cubicBezTo>
                  <a:lnTo>
                    <a:pt x="783629" y="352633"/>
                  </a:lnTo>
                  <a:cubicBezTo>
                    <a:pt x="783629" y="374272"/>
                    <a:pt x="766087" y="391814"/>
                    <a:pt x="744448" y="391814"/>
                  </a:cubicBezTo>
                  <a:lnTo>
                    <a:pt x="39181" y="391814"/>
                  </a:lnTo>
                  <a:cubicBezTo>
                    <a:pt x="17542" y="391814"/>
                    <a:pt x="0" y="374272"/>
                    <a:pt x="0" y="352633"/>
                  </a:cubicBezTo>
                  <a:lnTo>
                    <a:pt x="0" y="39181"/>
                  </a:lnTo>
                  <a:close/>
                </a:path>
              </a:pathLst>
            </a:custGeom>
            <a:solidFill>
              <a:schemeClr val="accent2"/>
            </a:solidFill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86" tIns="15286" rIns="15286" bIns="1528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1029" name="Vrije vorm: vorm 1028"/>
            <p:cNvSpPr/>
            <p:nvPr/>
          </p:nvSpPr>
          <p:spPr>
            <a:xfrm>
              <a:off x="9182250" y="3650589"/>
              <a:ext cx="792000" cy="826637"/>
            </a:xfrm>
            <a:custGeom>
              <a:avLst/>
              <a:gdLst>
                <a:gd name="connsiteX0" fmla="*/ 0 w 783629"/>
                <a:gd name="connsiteY0" fmla="*/ 65151 h 651505"/>
                <a:gd name="connsiteX1" fmla="*/ 65151 w 783629"/>
                <a:gd name="connsiteY1" fmla="*/ 0 h 651505"/>
                <a:gd name="connsiteX2" fmla="*/ 718479 w 783629"/>
                <a:gd name="connsiteY2" fmla="*/ 0 h 651505"/>
                <a:gd name="connsiteX3" fmla="*/ 783630 w 783629"/>
                <a:gd name="connsiteY3" fmla="*/ 65151 h 651505"/>
                <a:gd name="connsiteX4" fmla="*/ 783629 w 783629"/>
                <a:gd name="connsiteY4" fmla="*/ 586355 h 651505"/>
                <a:gd name="connsiteX5" fmla="*/ 718478 w 783629"/>
                <a:gd name="connsiteY5" fmla="*/ 651506 h 651505"/>
                <a:gd name="connsiteX6" fmla="*/ 65151 w 783629"/>
                <a:gd name="connsiteY6" fmla="*/ 651505 h 651505"/>
                <a:gd name="connsiteX7" fmla="*/ 0 w 783629"/>
                <a:gd name="connsiteY7" fmla="*/ 586354 h 651505"/>
                <a:gd name="connsiteX8" fmla="*/ 0 w 783629"/>
                <a:gd name="connsiteY8" fmla="*/ 65151 h 65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651505">
                  <a:moveTo>
                    <a:pt x="0" y="65151"/>
                  </a:moveTo>
                  <a:cubicBezTo>
                    <a:pt x="0" y="29169"/>
                    <a:pt x="29169" y="0"/>
                    <a:pt x="65151" y="0"/>
                  </a:cubicBezTo>
                  <a:lnTo>
                    <a:pt x="718479" y="0"/>
                  </a:lnTo>
                  <a:cubicBezTo>
                    <a:pt x="754461" y="0"/>
                    <a:pt x="783630" y="29169"/>
                    <a:pt x="783630" y="65151"/>
                  </a:cubicBezTo>
                  <a:cubicBezTo>
                    <a:pt x="783630" y="238886"/>
                    <a:pt x="783629" y="412620"/>
                    <a:pt x="783629" y="586355"/>
                  </a:cubicBezTo>
                  <a:cubicBezTo>
                    <a:pt x="783629" y="622337"/>
                    <a:pt x="754460" y="651506"/>
                    <a:pt x="718478" y="651506"/>
                  </a:cubicBezTo>
                  <a:lnTo>
                    <a:pt x="65151" y="651505"/>
                  </a:lnTo>
                  <a:cubicBezTo>
                    <a:pt x="29169" y="651505"/>
                    <a:pt x="0" y="622336"/>
                    <a:pt x="0" y="586354"/>
                  </a:cubicBezTo>
                  <a:lnTo>
                    <a:pt x="0" y="65151"/>
                  </a:lnTo>
                  <a:close/>
                </a:path>
              </a:pathLst>
            </a:custGeom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92" tIns="22892" rIns="22892" bIns="22892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1031" name="Vrije vorm: vorm 1030"/>
            <p:cNvSpPr/>
            <p:nvPr/>
          </p:nvSpPr>
          <p:spPr>
            <a:xfrm rot="4147522">
              <a:off x="8585684" y="4445332"/>
              <a:ext cx="879681" cy="18061"/>
            </a:xfrm>
            <a:custGeom>
              <a:avLst/>
              <a:gdLst>
                <a:gd name="connsiteX0" fmla="*/ 0 w 879681"/>
                <a:gd name="connsiteY0" fmla="*/ 9030 h 18061"/>
                <a:gd name="connsiteX1" fmla="*/ 879681 w 879681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1" h="18061">
                  <a:moveTo>
                    <a:pt x="0" y="9030"/>
                  </a:moveTo>
                  <a:lnTo>
                    <a:pt x="879681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0548" tIns="-12963" rIns="430548" bIns="-1296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1033" name="Vrije vorm: vorm 1032"/>
            <p:cNvSpPr/>
            <p:nvPr/>
          </p:nvSpPr>
          <p:spPr>
            <a:xfrm>
              <a:off x="9182250" y="4613332"/>
              <a:ext cx="792000" cy="562113"/>
            </a:xfrm>
            <a:custGeom>
              <a:avLst/>
              <a:gdLst>
                <a:gd name="connsiteX0" fmla="*/ 0 w 783629"/>
                <a:gd name="connsiteY0" fmla="*/ 50400 h 503999"/>
                <a:gd name="connsiteX1" fmla="*/ 50400 w 783629"/>
                <a:gd name="connsiteY1" fmla="*/ 0 h 503999"/>
                <a:gd name="connsiteX2" fmla="*/ 733229 w 783629"/>
                <a:gd name="connsiteY2" fmla="*/ 0 h 503999"/>
                <a:gd name="connsiteX3" fmla="*/ 783629 w 783629"/>
                <a:gd name="connsiteY3" fmla="*/ 50400 h 503999"/>
                <a:gd name="connsiteX4" fmla="*/ 783629 w 783629"/>
                <a:gd name="connsiteY4" fmla="*/ 453599 h 503999"/>
                <a:gd name="connsiteX5" fmla="*/ 733229 w 783629"/>
                <a:gd name="connsiteY5" fmla="*/ 503999 h 503999"/>
                <a:gd name="connsiteX6" fmla="*/ 50400 w 783629"/>
                <a:gd name="connsiteY6" fmla="*/ 503999 h 503999"/>
                <a:gd name="connsiteX7" fmla="*/ 0 w 783629"/>
                <a:gd name="connsiteY7" fmla="*/ 453599 h 503999"/>
                <a:gd name="connsiteX8" fmla="*/ 0 w 783629"/>
                <a:gd name="connsiteY8" fmla="*/ 50400 h 50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629" h="503999">
                  <a:moveTo>
                    <a:pt x="0" y="50400"/>
                  </a:moveTo>
                  <a:cubicBezTo>
                    <a:pt x="0" y="22565"/>
                    <a:pt x="22565" y="0"/>
                    <a:pt x="50400" y="0"/>
                  </a:cubicBezTo>
                  <a:lnTo>
                    <a:pt x="733229" y="0"/>
                  </a:lnTo>
                  <a:cubicBezTo>
                    <a:pt x="761064" y="0"/>
                    <a:pt x="783629" y="22565"/>
                    <a:pt x="783629" y="50400"/>
                  </a:cubicBezTo>
                  <a:lnTo>
                    <a:pt x="783629" y="453599"/>
                  </a:lnTo>
                  <a:cubicBezTo>
                    <a:pt x="783629" y="481434"/>
                    <a:pt x="761064" y="503999"/>
                    <a:pt x="733229" y="503999"/>
                  </a:cubicBezTo>
                  <a:lnTo>
                    <a:pt x="50400" y="503999"/>
                  </a:lnTo>
                  <a:cubicBezTo>
                    <a:pt x="22565" y="503999"/>
                    <a:pt x="0" y="481434"/>
                    <a:pt x="0" y="453599"/>
                  </a:cubicBezTo>
                  <a:lnTo>
                    <a:pt x="0" y="50400"/>
                  </a:lnTo>
                  <a:close/>
                </a:path>
              </a:pathLst>
            </a:custGeom>
            <a:ln w="19050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72" tIns="18572" rIns="18572" bIns="18572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00" kern="1200" dirty="0"/>
            </a:p>
          </p:txBody>
        </p:sp>
        <p:sp>
          <p:nvSpPr>
            <p:cNvPr id="45" name="Vrije vorm: vorm 44"/>
            <p:cNvSpPr/>
            <p:nvPr/>
          </p:nvSpPr>
          <p:spPr>
            <a:xfrm>
              <a:off x="8865254" y="4042026"/>
              <a:ext cx="320542" cy="18061"/>
            </a:xfrm>
            <a:custGeom>
              <a:avLst/>
              <a:gdLst>
                <a:gd name="connsiteX0" fmla="*/ 0 w 320542"/>
                <a:gd name="connsiteY0" fmla="*/ 9030 h 18061"/>
                <a:gd name="connsiteX1" fmla="*/ 320542 w 320542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542" h="18061">
                  <a:moveTo>
                    <a:pt x="0" y="9030"/>
                  </a:moveTo>
                  <a:lnTo>
                    <a:pt x="320542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57" tIns="1017" rIns="164957" bIns="101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  <p:sp>
          <p:nvSpPr>
            <p:cNvPr id="46" name="Vrije vorm: vorm 45"/>
            <p:cNvSpPr/>
            <p:nvPr/>
          </p:nvSpPr>
          <p:spPr>
            <a:xfrm rot="4147522">
              <a:off x="8585685" y="4445332"/>
              <a:ext cx="879681" cy="18061"/>
            </a:xfrm>
            <a:custGeom>
              <a:avLst/>
              <a:gdLst>
                <a:gd name="connsiteX0" fmla="*/ 0 w 879681"/>
                <a:gd name="connsiteY0" fmla="*/ 9030 h 18061"/>
                <a:gd name="connsiteX1" fmla="*/ 879681 w 879681"/>
                <a:gd name="connsiteY1" fmla="*/ 9030 h 1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1" h="18061">
                  <a:moveTo>
                    <a:pt x="0" y="9030"/>
                  </a:moveTo>
                  <a:lnTo>
                    <a:pt x="879681" y="9030"/>
                  </a:lnTo>
                </a:path>
              </a:pathLst>
            </a:custGeom>
            <a:noFill/>
            <a:ln w="190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0548" tIns="-12963" rIns="430548" bIns="-1296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500" kern="1200"/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268" y="4304881"/>
            <a:ext cx="616398" cy="504000"/>
          </a:xfrm>
          <a:prstGeom prst="rect">
            <a:avLst/>
          </a:prstGeom>
        </p:spPr>
      </p:pic>
      <p:pic>
        <p:nvPicPr>
          <p:cNvPr id="1026" name="Picture 2" descr="https://static.wixstatic.com/media/2811e1_de079f5717e147e5a8692e2815bee8d4.png/v1/fill/w_261,h_283,al_c,usm_0.66_1.00_0.01/2811e1_de079f5717e147e5a8692e2815bee8d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696" y="3253157"/>
            <a:ext cx="572727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227" y="2032528"/>
            <a:ext cx="918000" cy="349712"/>
          </a:xfrm>
          <a:prstGeom prst="rect">
            <a:avLst/>
          </a:prstGeom>
        </p:spPr>
      </p:pic>
      <p:pic>
        <p:nvPicPr>
          <p:cNvPr id="1034" name="Picture 10" descr="Afbeeldingsresultaat voor EC NOORDSEVEL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626" y="2493200"/>
            <a:ext cx="567000" cy="4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duurzaam bovensmild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1196" y="3006768"/>
            <a:ext cx="4120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190" y="3455799"/>
            <a:ext cx="620074" cy="432000"/>
          </a:xfrm>
          <a:prstGeom prst="rect">
            <a:avLst/>
          </a:prstGeom>
        </p:spPr>
      </p:pic>
      <p:sp>
        <p:nvSpPr>
          <p:cNvPr id="52" name="Vrije vorm: vorm 51"/>
          <p:cNvSpPr/>
          <p:nvPr/>
        </p:nvSpPr>
        <p:spPr>
          <a:xfrm>
            <a:off x="2450995" y="4449487"/>
            <a:ext cx="983759" cy="426587"/>
          </a:xfrm>
          <a:custGeom>
            <a:avLst/>
            <a:gdLst>
              <a:gd name="connsiteX0" fmla="*/ 0 w 783629"/>
              <a:gd name="connsiteY0" fmla="*/ 39181 h 391814"/>
              <a:gd name="connsiteX1" fmla="*/ 39181 w 783629"/>
              <a:gd name="connsiteY1" fmla="*/ 0 h 391814"/>
              <a:gd name="connsiteX2" fmla="*/ 744448 w 783629"/>
              <a:gd name="connsiteY2" fmla="*/ 0 h 391814"/>
              <a:gd name="connsiteX3" fmla="*/ 783629 w 783629"/>
              <a:gd name="connsiteY3" fmla="*/ 39181 h 391814"/>
              <a:gd name="connsiteX4" fmla="*/ 783629 w 783629"/>
              <a:gd name="connsiteY4" fmla="*/ 352633 h 391814"/>
              <a:gd name="connsiteX5" fmla="*/ 744448 w 783629"/>
              <a:gd name="connsiteY5" fmla="*/ 391814 h 391814"/>
              <a:gd name="connsiteX6" fmla="*/ 39181 w 783629"/>
              <a:gd name="connsiteY6" fmla="*/ 391814 h 391814"/>
              <a:gd name="connsiteX7" fmla="*/ 0 w 783629"/>
              <a:gd name="connsiteY7" fmla="*/ 352633 h 391814"/>
              <a:gd name="connsiteX8" fmla="*/ 0 w 783629"/>
              <a:gd name="connsiteY8" fmla="*/ 39181 h 39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3629" h="391814">
                <a:moveTo>
                  <a:pt x="0" y="39181"/>
                </a:moveTo>
                <a:cubicBezTo>
                  <a:pt x="0" y="17542"/>
                  <a:pt x="17542" y="0"/>
                  <a:pt x="39181" y="0"/>
                </a:cubicBezTo>
                <a:lnTo>
                  <a:pt x="744448" y="0"/>
                </a:lnTo>
                <a:cubicBezTo>
                  <a:pt x="766087" y="0"/>
                  <a:pt x="783629" y="17542"/>
                  <a:pt x="783629" y="39181"/>
                </a:cubicBezTo>
                <a:lnTo>
                  <a:pt x="783629" y="352633"/>
                </a:lnTo>
                <a:cubicBezTo>
                  <a:pt x="783629" y="374272"/>
                  <a:pt x="766087" y="391814"/>
                  <a:pt x="744448" y="391814"/>
                </a:cubicBezTo>
                <a:lnTo>
                  <a:pt x="39181" y="391814"/>
                </a:lnTo>
                <a:cubicBezTo>
                  <a:pt x="17542" y="391814"/>
                  <a:pt x="0" y="374272"/>
                  <a:pt x="0" y="352633"/>
                </a:cubicBezTo>
                <a:lnTo>
                  <a:pt x="0" y="3918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86" tIns="15286" rIns="15286" bIns="15286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600" kern="1200" dirty="0"/>
          </a:p>
        </p:txBody>
      </p:sp>
      <p:pic>
        <p:nvPicPr>
          <p:cNvPr id="1037" name="Picture 4" descr="Afbeeldingsresultaat voor broekstreek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692" y="4440412"/>
            <a:ext cx="56699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Vrije vorm: vorm 52"/>
          <p:cNvSpPr/>
          <p:nvPr/>
        </p:nvSpPr>
        <p:spPr>
          <a:xfrm rot="4891767">
            <a:off x="1152921" y="3521311"/>
            <a:ext cx="2304000" cy="74612"/>
          </a:xfrm>
          <a:custGeom>
            <a:avLst/>
            <a:gdLst>
              <a:gd name="connsiteX0" fmla="*/ 0 w 1624023"/>
              <a:gd name="connsiteY0" fmla="*/ 9030 h 18061"/>
              <a:gd name="connsiteX1" fmla="*/ 1624023 w 1624023"/>
              <a:gd name="connsiteY1" fmla="*/ 9030 h 1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4023" h="18061">
                <a:moveTo>
                  <a:pt x="0" y="9030"/>
                </a:moveTo>
                <a:lnTo>
                  <a:pt x="1624023" y="9030"/>
                </a:lnTo>
              </a:path>
            </a:pathLst>
          </a:custGeom>
          <a:noFill/>
          <a:ln w="19050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4111" tIns="-31572" rIns="784110" bIns="-3156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500" kern="1200"/>
          </a:p>
        </p:txBody>
      </p:sp>
      <p:sp>
        <p:nvSpPr>
          <p:cNvPr id="1039" name="Pijl: U-vormig 1038"/>
          <p:cNvSpPr/>
          <p:nvPr/>
        </p:nvSpPr>
        <p:spPr>
          <a:xfrm flipV="1">
            <a:off x="704341" y="4561456"/>
            <a:ext cx="2524286" cy="1413654"/>
          </a:xfrm>
          <a:prstGeom prst="uturnArrow">
            <a:avLst>
              <a:gd name="adj1" fmla="val 23702"/>
              <a:gd name="adj2" fmla="val 25000"/>
              <a:gd name="adj3" fmla="val 26165"/>
              <a:gd name="adj4" fmla="val 43750"/>
              <a:gd name="adj5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40" name="Tekstvak 1039"/>
          <p:cNvSpPr txBox="1"/>
          <p:nvPr/>
        </p:nvSpPr>
        <p:spPr>
          <a:xfrm>
            <a:off x="1007533" y="5627873"/>
            <a:ext cx="172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klantvergoeding</a:t>
            </a:r>
          </a:p>
        </p:txBody>
      </p:sp>
      <p:sp>
        <p:nvSpPr>
          <p:cNvPr id="1041" name="Pijl: links 1040"/>
          <p:cNvSpPr/>
          <p:nvPr/>
        </p:nvSpPr>
        <p:spPr>
          <a:xfrm>
            <a:off x="825935" y="1166032"/>
            <a:ext cx="2147750" cy="46377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kstvak 56"/>
          <p:cNvSpPr txBox="1"/>
          <p:nvPr/>
        </p:nvSpPr>
        <p:spPr>
          <a:xfrm>
            <a:off x="825935" y="1216521"/>
            <a:ext cx="214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  medezeggenschap</a:t>
            </a:r>
            <a:endParaRPr lang="nl-NL" sz="1600" dirty="0"/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xmlns="" id="{15AC37A7-01C2-4B16-A5F1-49132B518A98}"/>
              </a:ext>
            </a:extLst>
          </p:cNvPr>
          <p:cNvSpPr txBox="1">
            <a:spLocks/>
          </p:cNvSpPr>
          <p:nvPr/>
        </p:nvSpPr>
        <p:spPr>
          <a:xfrm>
            <a:off x="4122593" y="1190284"/>
            <a:ext cx="4683998" cy="2675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>
                <a:latin typeface="+mn-lt"/>
              </a:rPr>
              <a:t>100% groen en 100% lokaal geproduceerde stroom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900" dirty="0">
                <a:latin typeface="+mn-lt"/>
              </a:rPr>
              <a:t>100% CO</a:t>
            </a:r>
            <a:r>
              <a:rPr lang="nl-NL" sz="1900" baseline="-25000" dirty="0">
                <a:latin typeface="+mn-lt"/>
              </a:rPr>
              <a:t>2</a:t>
            </a:r>
            <a:r>
              <a:rPr lang="nl-NL" sz="1900" dirty="0">
                <a:latin typeface="+mn-lt"/>
              </a:rPr>
              <a:t>-gecompenseerd gas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900" dirty="0">
                <a:latin typeface="+mn-lt"/>
              </a:rPr>
              <a:t>100% coöperatief, de winst vloeit terug naar de leden/regio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900" dirty="0">
                <a:latin typeface="+mn-lt"/>
              </a:rPr>
              <a:t>Klantvergoeding Energie VanOns versterkt lokaal initiatief*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900" dirty="0">
                <a:latin typeface="+mn-lt"/>
              </a:rPr>
              <a:t>Klanten kunnen leverancier worden aan Energie VanOns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900" dirty="0">
                <a:latin typeface="+mn-lt"/>
              </a:rPr>
              <a:t>Prijs teruglevering eigen opwek = tarief levering stroom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900" dirty="0">
                <a:latin typeface="+mn-lt"/>
              </a:rPr>
              <a:t>Eerlijke stroomprijs voor onze opwekkers en onze klanten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dirty="0">
              <a:latin typeface="+mn-lt"/>
            </a:endParaRPr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xmlns="" id="{506260B3-C60F-414D-ADB5-BFAA05DAF7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063" y="279526"/>
            <a:ext cx="985124" cy="848849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xmlns="" id="{218F91F2-17E1-4A05-9F2A-1063EC62F7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97" y="3326268"/>
            <a:ext cx="693404" cy="5974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6641F2BA-6458-4C5E-826A-CF84FB7BD0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983" y="2258672"/>
            <a:ext cx="583580" cy="700296"/>
          </a:xfrm>
          <a:prstGeom prst="rect">
            <a:avLst/>
          </a:prstGeom>
        </p:spPr>
      </p:pic>
      <p:pic>
        <p:nvPicPr>
          <p:cNvPr id="12" name="Picture 2" descr="Logo - Reestdal Energie">
            <a:extLst>
              <a:ext uri="{FF2B5EF4-FFF2-40B4-BE49-F238E27FC236}">
                <a16:creationId xmlns:a16="http://schemas.microsoft.com/office/drawing/2014/main" xmlns="" id="{D404A46A-05A8-46B1-97DE-A0F1A0E0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976" y="4049632"/>
            <a:ext cx="918000" cy="2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649532DD-7CA9-442F-B7E6-E99F02B5026C}"/>
              </a:ext>
            </a:extLst>
          </p:cNvPr>
          <p:cNvSpPr txBox="1"/>
          <p:nvPr/>
        </p:nvSpPr>
        <p:spPr>
          <a:xfrm>
            <a:off x="294616" y="6148954"/>
            <a:ext cx="60324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In 2017 is aan de leden van Energie VanOns totaal € 600.000 uitgekeerd aan klantvergoeding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Klantvergoeding € 75 per klant per jaar bij afname stroom EN gas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/>
              <a:t>Klantvergoeding € 30 per klant per jaar bij afname stroom OF gas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9C96A302-ABCF-4B1D-AD16-BE284996D50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708" y="3865354"/>
            <a:ext cx="4009768" cy="22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68" y="1515534"/>
            <a:ext cx="3742266" cy="53424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51" y="1444532"/>
            <a:ext cx="35052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60868" y="107576"/>
            <a:ext cx="8534399" cy="1336956"/>
          </a:xfrm>
        </p:spPr>
        <p:txBody>
          <a:bodyPr/>
          <a:lstStyle/>
          <a:p>
            <a:r>
              <a:rPr lang="nl-NL" sz="5400" dirty="0"/>
              <a:t>				</a:t>
            </a:r>
            <a:br>
              <a:rPr lang="nl-NL" sz="54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Ervaringen met </a:t>
            </a:r>
            <a:r>
              <a:rPr lang="nl-NL" sz="2800" dirty="0" smtClean="0"/>
              <a:t>de warmtepomp </a:t>
            </a:r>
            <a:r>
              <a:rPr lang="nl-NL" sz="2800" dirty="0"/>
              <a:t>Loria </a:t>
            </a:r>
            <a:r>
              <a:rPr lang="nl-NL" sz="2800" dirty="0" smtClean="0"/>
              <a:t>Duo 6010 </a:t>
            </a:r>
            <a:r>
              <a:rPr lang="nl-NL" sz="2800" dirty="0"/>
              <a:t>van Techneco </a:t>
            </a:r>
            <a:r>
              <a:rPr lang="nl-NL" sz="2800" dirty="0" smtClean="0"/>
              <a:t>Delft					 </a:t>
            </a:r>
            <a:r>
              <a:rPr lang="nl-NL" sz="1200" dirty="0" smtClean="0"/>
              <a:t>  	Kostprijzen excl. BTW: Loria Duo </a:t>
            </a:r>
            <a:r>
              <a:rPr lang="nl-NL" sz="1200" dirty="0"/>
              <a:t>€ </a:t>
            </a:r>
            <a:r>
              <a:rPr lang="nl-NL" sz="1200" dirty="0" smtClean="0"/>
              <a:t>5.600</a:t>
            </a:r>
            <a:r>
              <a:rPr lang="nl-NL" sz="1200" dirty="0"/>
              <a:t>, Installatie </a:t>
            </a:r>
            <a:r>
              <a:rPr lang="nl-NL" sz="1200" dirty="0" smtClean="0"/>
              <a:t>€3.050</a:t>
            </a:r>
            <a:r>
              <a:rPr lang="nl-NL" sz="1200" dirty="0"/>
              <a:t>, Subsidie </a:t>
            </a:r>
            <a:r>
              <a:rPr lang="nl-NL" sz="1200" dirty="0" smtClean="0"/>
              <a:t>€2.200 </a:t>
            </a:r>
            <a:endParaRPr lang="nl-NL" sz="1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687" y="4219802"/>
            <a:ext cx="3168714" cy="193727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6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864" y="0"/>
            <a:ext cx="7202135" cy="379494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3794941"/>
            <a:ext cx="9144000" cy="30630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400" dirty="0" smtClean="0"/>
              <a:t>	Kenmerken:				</a:t>
            </a:r>
          </a:p>
          <a:p>
            <a:pPr marL="0" indent="0">
              <a:buNone/>
            </a:pPr>
            <a:r>
              <a:rPr lang="nl-NL" sz="2400" dirty="0" smtClean="0"/>
              <a:t>	Vermogensklasse van 4,6,8,10 kW;	</a:t>
            </a:r>
            <a:r>
              <a:rPr lang="nl-NL" dirty="0"/>
              <a:t>	Smart </a:t>
            </a:r>
            <a:r>
              <a:rPr lang="nl-NL" dirty="0" err="1"/>
              <a:t>Grid</a:t>
            </a:r>
            <a:r>
              <a:rPr lang="nl-NL" dirty="0"/>
              <a:t> ready</a:t>
            </a:r>
            <a:r>
              <a:rPr lang="nl-NL" dirty="0" smtClean="0"/>
              <a:t>;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Modulerend;			</a:t>
            </a:r>
            <a:r>
              <a:rPr lang="nl-NL" dirty="0"/>
              <a:t>	</a:t>
            </a:r>
            <a:r>
              <a:rPr lang="nl-NL" sz="2400" dirty="0" smtClean="0"/>
              <a:t>Geïntegreerd boilervat van 190l;</a:t>
            </a:r>
          </a:p>
          <a:p>
            <a:pPr marL="0" indent="0">
              <a:buNone/>
            </a:pPr>
            <a:r>
              <a:rPr lang="nl-NL" sz="2400" dirty="0" smtClean="0"/>
              <a:t>	Werkt bij temp. Tot </a:t>
            </a:r>
            <a:r>
              <a:rPr lang="mr-IN" sz="2400" dirty="0" smtClean="0"/>
              <a:t>–</a:t>
            </a:r>
            <a:r>
              <a:rPr lang="nl-NL" sz="2400" dirty="0" smtClean="0"/>
              <a:t> 20 gr. C;			Optioneel extern boilervat 300</a:t>
            </a:r>
          </a:p>
          <a:p>
            <a:pPr marL="0" indent="0">
              <a:buNone/>
            </a:pPr>
            <a:r>
              <a:rPr lang="nl-NL" sz="2400" dirty="0" smtClean="0"/>
              <a:t>	Tapwater tot 55 gr. C;			of 500 liter;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400" dirty="0" smtClean="0"/>
              <a:t>Weersafhankelijke regeling;			Optioneel geïntegreerd koeling;</a:t>
            </a:r>
          </a:p>
          <a:p>
            <a:pPr marL="0" indent="0">
              <a:buNone/>
            </a:pPr>
            <a:r>
              <a:rPr lang="nl-NL" sz="2400" dirty="0" smtClean="0"/>
              <a:t>	Gemakkelijk in onderhoud;			Optioneel twee zone regeling;</a:t>
            </a:r>
            <a:endParaRPr lang="nl-NL" sz="2400" dirty="0"/>
          </a:p>
        </p:txBody>
      </p:sp>
      <p:pic>
        <p:nvPicPr>
          <p:cNvPr id="4" name="Afbeelding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134" y="1"/>
            <a:ext cx="2590799" cy="379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67" y="-1437183"/>
            <a:ext cx="2599266" cy="34437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33" y="2"/>
            <a:ext cx="1354666" cy="20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1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Keuze moment voor warmtepomp: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2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 smtClean="0"/>
              <a:t>CV-ketel</a:t>
            </a:r>
            <a:r>
              <a:rPr lang="nl-NL" dirty="0" smtClean="0"/>
              <a:t> versleten;  </a:t>
            </a:r>
            <a:r>
              <a:rPr lang="nl-NL" sz="1400" dirty="0" smtClean="0"/>
              <a:t>Ideologisch</a:t>
            </a:r>
          </a:p>
          <a:p>
            <a:r>
              <a:rPr lang="nl-NL" dirty="0" smtClean="0"/>
              <a:t>Warmtepomp Loria 6010 met vermogen 10,4 kW, voor vervanging CV- ketel en hybride warmtepomp Elga</a:t>
            </a:r>
          </a:p>
          <a:p>
            <a:r>
              <a:rPr lang="nl-NL" dirty="0" smtClean="0"/>
              <a:t>Keuze vermogen: GO woning en glazen pui 7 m.</a:t>
            </a:r>
          </a:p>
          <a:p>
            <a:r>
              <a:rPr lang="nl-NL" dirty="0" smtClean="0"/>
              <a:t>Gas verbruik 1700-1800 m3 voorheen 2100 m3 </a:t>
            </a:r>
            <a:r>
              <a:rPr lang="nl-NL" dirty="0" smtClean="0">
                <a:sym typeface="Wingdings"/>
              </a:rPr>
              <a:t></a:t>
            </a:r>
            <a:endParaRPr lang="nl-NL" dirty="0" smtClean="0"/>
          </a:p>
          <a:p>
            <a:pPr>
              <a:buFont typeface="Wingdings" charset="0"/>
              <a:buChar char="à"/>
            </a:pPr>
            <a:r>
              <a:rPr lang="nl-NL" dirty="0" smtClean="0"/>
              <a:t>Formule: m3 </a:t>
            </a:r>
            <a:r>
              <a:rPr lang="nl-NL" dirty="0"/>
              <a:t>gas/</a:t>
            </a:r>
            <a:r>
              <a:rPr lang="nl-NL" dirty="0" smtClean="0"/>
              <a:t>jaar </a:t>
            </a:r>
            <a:r>
              <a:rPr lang="nl-NL" dirty="0"/>
              <a:t>* 8/1650 </a:t>
            </a:r>
            <a:r>
              <a:rPr lang="nl-NL" dirty="0" smtClean="0"/>
              <a:t>= 10,18 kW</a:t>
            </a:r>
          </a:p>
          <a:p>
            <a:pPr marL="0" indent="0">
              <a:buNone/>
            </a:pPr>
            <a:r>
              <a:rPr lang="nl-NL" dirty="0" smtClean="0"/>
              <a:t>    </a:t>
            </a:r>
            <a:r>
              <a:rPr lang="nl-NL" dirty="0" err="1" smtClean="0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</a:t>
            </a:r>
            <a:r>
              <a:rPr lang="nl-NL" dirty="0" err="1"/>
              <a:t>artkRpPgfEA</a:t>
            </a:r>
            <a:endParaRPr lang="nl-NL" dirty="0"/>
          </a:p>
          <a:p>
            <a:r>
              <a:rPr lang="nl-NL" dirty="0" smtClean="0"/>
              <a:t>Nog geen winterresultaten.                                              Op te vangen met houtkachel, ev. glas isolatie &gt;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80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6091"/>
          </a:xfrm>
        </p:spPr>
        <p:txBody>
          <a:bodyPr/>
          <a:lstStyle/>
          <a:p>
            <a:r>
              <a:rPr lang="nl-NL" dirty="0" smtClean="0"/>
              <a:t>Eigen ervaring Loria 6010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1075267"/>
            <a:ext cx="8042276" cy="562186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Nog te kort in gebruik. Vanaf 15 mei 2018</a:t>
            </a:r>
            <a:endParaRPr lang="nl-NL" dirty="0"/>
          </a:p>
          <a:p>
            <a:r>
              <a:rPr lang="nl-NL" dirty="0" smtClean="0"/>
              <a:t>Gasverbruik vanaf start nul;       Gasmeter moeilijker !</a:t>
            </a:r>
          </a:p>
          <a:p>
            <a:r>
              <a:rPr lang="nl-NL" dirty="0" smtClean="0"/>
              <a:t>Koelen niet gebruikt. </a:t>
            </a:r>
            <a:endParaRPr lang="nl-NL" dirty="0"/>
          </a:p>
          <a:p>
            <a:r>
              <a:rPr lang="nl-NL" dirty="0" smtClean="0"/>
              <a:t>Elektriciteit verbruik vertekend door aanschaf zonnecollectoren ook per 15 mei 2018</a:t>
            </a:r>
          </a:p>
          <a:p>
            <a:r>
              <a:rPr lang="nl-NL" dirty="0" smtClean="0"/>
              <a:t>Termijn betaling nu € 97 euro/mnd., € 240 euro/mnd. voor plaatsen warmtepomp en zonnecollectoren; </a:t>
            </a:r>
            <a:r>
              <a:rPr lang="nl-NL" dirty="0"/>
              <a:t>V</a:t>
            </a:r>
            <a:r>
              <a:rPr lang="nl-NL" dirty="0" smtClean="0"/>
              <a:t>ermindering 60%</a:t>
            </a:r>
          </a:p>
          <a:p>
            <a:r>
              <a:rPr lang="nl-NL" dirty="0" smtClean="0"/>
              <a:t>Geluid zoemend; Door positie &gt;&gt; dan bij de Elga</a:t>
            </a:r>
          </a:p>
          <a:p>
            <a:r>
              <a:rPr lang="nl-NL" dirty="0" smtClean="0"/>
              <a:t>Thermosstaat 1 gr. </a:t>
            </a:r>
            <a:r>
              <a:rPr lang="nl-NL" dirty="0"/>
              <a:t>v</a:t>
            </a:r>
            <a:r>
              <a:rPr lang="nl-NL" dirty="0" smtClean="0"/>
              <a:t>erhogen vraagt meer vermogen </a:t>
            </a:r>
            <a:r>
              <a:rPr lang="nl-NL" dirty="0" smtClean="0">
                <a:sym typeface="Wingdings"/>
              </a:rPr>
              <a:t> meer geluid! Advies met ½ gr. verhogen.                      </a:t>
            </a:r>
            <a:r>
              <a:rPr lang="nl-NL" dirty="0">
                <a:sym typeface="Wingdings"/>
              </a:rPr>
              <a:t> </a:t>
            </a:r>
            <a:r>
              <a:rPr lang="nl-NL" dirty="0" smtClean="0">
                <a:sym typeface="Wingdings"/>
              </a:rPr>
              <a:t> Bij kou voortdurend dezelfde temperatuur aanhouden.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6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Besparing: Nul op de meter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0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132" y="107576"/>
            <a:ext cx="8947060" cy="1336956"/>
          </a:xfrm>
        </p:spPr>
        <p:txBody>
          <a:bodyPr>
            <a:normAutofit/>
          </a:bodyPr>
          <a:lstStyle/>
          <a:p>
            <a:r>
              <a:rPr lang="nl-NL" sz="3600" dirty="0" smtClean="0"/>
              <a:t>Het geluid van de warmtepomp en tips om geluidsoverlast te voorkomen</a:t>
            </a:r>
            <a:endParaRPr lang="nl-NL" sz="3600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0" y="1600200"/>
            <a:ext cx="9144000" cy="525779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797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7691"/>
          </a:xfrm>
        </p:spPr>
        <p:txBody>
          <a:bodyPr/>
          <a:lstStyle/>
          <a:p>
            <a:r>
              <a:rPr lang="nl-NL" sz="4800" dirty="0"/>
              <a:t>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6334" y="1600201"/>
            <a:ext cx="8466666" cy="5020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Elga </a:t>
            </a:r>
            <a:r>
              <a:rPr lang="nl-NL" sz="2800" dirty="0"/>
              <a:t>min.  </a:t>
            </a:r>
            <a:r>
              <a:rPr lang="nl-NL" sz="2800" dirty="0" smtClean="0"/>
              <a:t>62 </a:t>
            </a:r>
            <a:r>
              <a:rPr lang="nl-NL" sz="2800" dirty="0"/>
              <a:t>dB </a:t>
            </a:r>
            <a:r>
              <a:rPr lang="nl-NL" sz="2800" dirty="0" smtClean="0"/>
              <a:t>		   vlg</a:t>
            </a:r>
            <a:r>
              <a:rPr lang="nl-NL" sz="2800" dirty="0"/>
              <a:t>. Techneco</a:t>
            </a:r>
          </a:p>
          <a:p>
            <a:pPr marL="0" indent="0">
              <a:buNone/>
            </a:pPr>
            <a:r>
              <a:rPr lang="nl-NL" sz="2800" dirty="0"/>
              <a:t>Loria &gt;&gt;	47 dB op 5 meter vlg. </a:t>
            </a:r>
            <a:r>
              <a:rPr lang="nl-NL" sz="2800" dirty="0" smtClean="0"/>
              <a:t>Techneco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Mijn conclusies: </a:t>
            </a:r>
          </a:p>
          <a:p>
            <a:pPr marL="0" indent="0">
              <a:buNone/>
            </a:pPr>
            <a:r>
              <a:rPr lang="nl-NL" sz="2800" dirty="0"/>
              <a:t>Elga b</a:t>
            </a:r>
            <a:r>
              <a:rPr lang="nl-NL" sz="2800" dirty="0" smtClean="0"/>
              <a:t>innen unit nauwelijks geluid, buitenunit nauwelijks hoorbaar.</a:t>
            </a:r>
          </a:p>
          <a:p>
            <a:pPr marL="0" indent="0">
              <a:buNone/>
            </a:pPr>
            <a:r>
              <a:rPr lang="nl-NL" sz="2800" dirty="0" smtClean="0"/>
              <a:t>Loria 6010 licht zoemend geluid, buitenunit meer geluid, duidelijk te horen. Afhankelijk van gevraagd vermogen, je moet het wel zoeken.</a:t>
            </a:r>
            <a:endParaRPr lang="nl-NL" sz="2800" dirty="0"/>
          </a:p>
          <a:p>
            <a:pPr marL="0" indent="0">
              <a:buNone/>
            </a:pPr>
            <a:endParaRPr lang="nl-NL" sz="9600" dirty="0" smtClean="0"/>
          </a:p>
        </p:txBody>
      </p:sp>
    </p:spTree>
    <p:extLst>
      <p:ext uri="{BB962C8B-B14F-4D97-AF65-F5344CB8AC3E}">
        <p14:creationId xmlns:p14="http://schemas.microsoft.com/office/powerpoint/2010/main" val="348566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3355290"/>
          </a:xfrm>
        </p:spPr>
        <p:txBody>
          <a:bodyPr>
            <a:normAutofit/>
          </a:bodyPr>
          <a:lstStyle/>
          <a:p>
            <a:endParaRPr lang="nl-NL" sz="160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 rot="16200000">
            <a:off x="2314447" y="1605624"/>
            <a:ext cx="4515114" cy="8229599"/>
          </a:xfrm>
        </p:spPr>
        <p:txBody>
          <a:bodyPr/>
          <a:lstStyle/>
          <a:p>
            <a:r>
              <a:rPr lang="nl-NL" sz="1800" dirty="0" smtClean="0"/>
              <a:t>Geluid bepaald door toerental van de ventilator</a:t>
            </a:r>
          </a:p>
          <a:p>
            <a:r>
              <a:rPr lang="nl-NL" sz="1800" dirty="0" smtClean="0"/>
              <a:t>Vorm van de rotorbladen</a:t>
            </a:r>
          </a:p>
          <a:p>
            <a:r>
              <a:rPr lang="nl-NL" sz="1800" dirty="0" smtClean="0"/>
              <a:t>Compressor</a:t>
            </a:r>
          </a:p>
          <a:p>
            <a:r>
              <a:rPr lang="nl-NL" sz="1800" dirty="0" smtClean="0"/>
              <a:t>Geluidisolatie factor van de warmtepomp</a:t>
            </a:r>
            <a:endParaRPr lang="nl-NL" sz="1800" dirty="0"/>
          </a:p>
          <a:p>
            <a:r>
              <a:rPr lang="nl-NL" sz="1800" u="sng" dirty="0" smtClean="0"/>
              <a:t>Iets</a:t>
            </a:r>
            <a:r>
              <a:rPr lang="nl-NL" sz="1800" dirty="0" smtClean="0"/>
              <a:t> meer vermogen voor de  warmtepomp kiezen, waardoor deze niet op volle toeren hoeft te draaien. Pas op voor pendelen bij onterecht meer vermogen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576"/>
            <a:ext cx="9144000" cy="33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5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plek van de warmtepomp heeft effect op geluid.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 rot="16200000">
            <a:off x="1557629" y="848806"/>
            <a:ext cx="6120822" cy="8137527"/>
          </a:xfrm>
        </p:spPr>
        <p:txBody>
          <a:bodyPr/>
          <a:lstStyle/>
          <a:p>
            <a:r>
              <a:rPr lang="nl-NL" dirty="0" smtClean="0"/>
              <a:t>Binnen unit naast de CV ketel</a:t>
            </a:r>
            <a:r>
              <a:rPr lang="nl-NL" dirty="0"/>
              <a:t>.</a:t>
            </a:r>
            <a:r>
              <a:rPr lang="nl-NL" dirty="0" smtClean="0"/>
              <a:t>                                   -</a:t>
            </a:r>
            <a:r>
              <a:rPr lang="nl-NL" dirty="0"/>
              <a:t> </a:t>
            </a:r>
            <a:r>
              <a:rPr lang="nl-NL" dirty="0" smtClean="0"/>
              <a:t>   Stevige ondergron</a:t>
            </a:r>
            <a:r>
              <a:rPr lang="nl-NL" dirty="0"/>
              <a:t>d</a:t>
            </a:r>
            <a:r>
              <a:rPr lang="nl-NL" dirty="0" smtClean="0"/>
              <a:t>, </a:t>
            </a:r>
            <a:r>
              <a:rPr lang="nl-NL" dirty="0"/>
              <a:t>of aan de muur </a:t>
            </a:r>
            <a:endParaRPr lang="nl-NL" dirty="0" smtClean="0"/>
          </a:p>
          <a:p>
            <a:r>
              <a:rPr lang="nl-NL" dirty="0" smtClean="0"/>
              <a:t>Buiten unit bij voorkeur niet                                       -	Bij de erfscheiding,                                                          -	Tegen schutting                                                           -	Onder slaapkamerraam</a:t>
            </a:r>
          </a:p>
          <a:p>
            <a:pPr marL="0" indent="0">
              <a:buNone/>
            </a:pPr>
            <a:r>
              <a:rPr lang="nl-NL" dirty="0" smtClean="0"/>
              <a:t>    -	Zeker niet dat van de buren</a:t>
            </a:r>
          </a:p>
          <a:p>
            <a:pPr marL="0" indent="0">
              <a:buNone/>
            </a:pPr>
            <a:r>
              <a:rPr lang="nl-NL" dirty="0" smtClean="0"/>
              <a:t>    -     </a:t>
            </a:r>
            <a:r>
              <a:rPr lang="nl-NL" dirty="0"/>
              <a:t>Bij voorkeur niet aan de muur </a:t>
            </a:r>
            <a:endParaRPr lang="nl-NL" dirty="0" smtClean="0"/>
          </a:p>
          <a:p>
            <a:pPr marL="0" indent="0">
              <a:buNone/>
            </a:pPr>
            <a:r>
              <a:rPr lang="nl-NL" u="sng" dirty="0" smtClean="0">
                <a:hlinkClick r:id="rId2"/>
              </a:rPr>
              <a:t> Kijk eventueel: </a:t>
            </a:r>
            <a:r>
              <a:rPr lang="nl-NL" sz="1600" dirty="0" smtClean="0">
                <a:hlinkClick r:id="rId2"/>
              </a:rPr>
              <a:t>https</a:t>
            </a:r>
            <a:r>
              <a:rPr lang="nl-NL" sz="1600" dirty="0">
                <a:hlinkClick r:id="rId2"/>
              </a:rPr>
              <a:t>://warmtepompplein.nl/geluid-warmtepomp/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733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109133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Tips om geluidsoverlast te voorkomen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 rot="16200000">
            <a:off x="1693336" y="-211665"/>
            <a:ext cx="5833533" cy="8305795"/>
          </a:xfrm>
        </p:spPr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Kies erkende/</a:t>
            </a:r>
            <a:r>
              <a:rPr lang="nl-NL" sz="2400" u="sng" dirty="0" smtClean="0"/>
              <a:t>ervaren</a:t>
            </a:r>
            <a:r>
              <a:rPr lang="nl-NL" sz="2400" dirty="0" smtClean="0"/>
              <a:t> installateur voor advies.</a:t>
            </a:r>
          </a:p>
          <a:p>
            <a:r>
              <a:rPr lang="nl-NL" sz="2400" dirty="0" smtClean="0"/>
              <a:t>Vraag om luistersessie bij een al ge-installeerde warmtepomp. </a:t>
            </a:r>
            <a:r>
              <a:rPr lang="nl-NL" sz="1300" dirty="0" smtClean="0"/>
              <a:t>Vraag naar hun ervaringen met de installateur</a:t>
            </a:r>
          </a:p>
          <a:p>
            <a:r>
              <a:rPr lang="nl-NL" sz="2400" dirty="0" smtClean="0"/>
              <a:t>Kies een warmtepomp met iets groter vermogen.</a:t>
            </a:r>
          </a:p>
          <a:p>
            <a:r>
              <a:rPr lang="nl-NL" sz="2400" dirty="0" smtClean="0"/>
              <a:t>Laat buiten en ev. binnen unit akoestisch ontkoppeld plaatsen. Middels trillingdempers, veerrubbers.</a:t>
            </a:r>
          </a:p>
          <a:p>
            <a:r>
              <a:rPr lang="nl-NL" sz="2400" dirty="0" smtClean="0"/>
              <a:t>Plaats binnen unit op stevige vloer. Zeker de Duo install</a:t>
            </a:r>
            <a:r>
              <a:rPr lang="nl-NL" dirty="0" smtClean="0"/>
              <a:t>atie</a:t>
            </a:r>
            <a:endParaRPr lang="nl-NL" sz="2400" dirty="0" smtClean="0"/>
          </a:p>
          <a:p>
            <a:r>
              <a:rPr lang="nl-NL" sz="2400" dirty="0" smtClean="0"/>
              <a:t>Cave: Positionering buitenunit t.o.v. van de buren.</a:t>
            </a:r>
          </a:p>
          <a:p>
            <a:r>
              <a:rPr lang="nl-NL" sz="2400" dirty="0" smtClean="0"/>
              <a:t>Geluidsisolerende omkasting buiten unit.</a:t>
            </a:r>
          </a:p>
          <a:p>
            <a:r>
              <a:rPr lang="nl-NL" sz="2400" dirty="0" smtClean="0"/>
              <a:t>Pas thermostaat regeling aan zodat de warmtepomp nachts minder draait.</a:t>
            </a:r>
          </a:p>
          <a:p>
            <a:r>
              <a:rPr lang="nl-NL" sz="2400" dirty="0" smtClean="0"/>
              <a:t>Houdt rekening met de uitblaasrichting van de buiten unit.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5200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959224"/>
          </a:xfrm>
        </p:spPr>
        <p:txBody>
          <a:bodyPr/>
          <a:lstStyle/>
          <a:p>
            <a:r>
              <a:rPr lang="nl-NL" sz="3600" dirty="0" smtClean="0"/>
              <a:t>Eric Postema werking warmtepomp</a:t>
            </a:r>
            <a:endParaRPr lang="nl-NL" sz="360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2624667" y="2751667"/>
            <a:ext cx="2413000" cy="122766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74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2327" y="3303679"/>
            <a:ext cx="8870670" cy="348509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182" y="107576"/>
            <a:ext cx="3937635" cy="319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725" y="3303678"/>
            <a:ext cx="3892550" cy="348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5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/>
          <a:lstStyle/>
          <a:p>
            <a:r>
              <a:rPr lang="nl-NL" sz="3600" dirty="0" smtClean="0"/>
              <a:t>Kosten WP</a:t>
            </a:r>
            <a:endParaRPr lang="nl-NL" sz="360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745066"/>
            <a:ext cx="9144000" cy="611293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6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/>
          <a:lstStyle/>
          <a:p>
            <a:r>
              <a:rPr lang="nl-NL" sz="3600" dirty="0" smtClean="0"/>
              <a:t>Kosten beïnvloed door: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400" y="812800"/>
            <a:ext cx="8864600" cy="597746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nl-NL" sz="2000" dirty="0" smtClean="0"/>
              <a:t>Goede </a:t>
            </a:r>
            <a:r>
              <a:rPr lang="nl-NL" sz="2000" dirty="0"/>
              <a:t>installateur is </a:t>
            </a:r>
            <a:r>
              <a:rPr lang="nl-NL" sz="2000" dirty="0" smtClean="0"/>
              <a:t>duur.  Cave: Cowboy kan </a:t>
            </a:r>
            <a:r>
              <a:rPr lang="nl-NL" sz="2000" dirty="0"/>
              <a:t>nog </a:t>
            </a:r>
            <a:r>
              <a:rPr lang="nl-NL" sz="2000" dirty="0" smtClean="0"/>
              <a:t>duurder worden</a:t>
            </a:r>
            <a:endParaRPr lang="nl-NL" sz="2000" dirty="0"/>
          </a:p>
          <a:p>
            <a:pPr>
              <a:buFontTx/>
              <a:buChar char="•"/>
            </a:pPr>
            <a:r>
              <a:rPr lang="nl-NL" sz="2000" dirty="0" smtClean="0"/>
              <a:t>Vloerverwarming en LT radiatoren </a:t>
            </a:r>
            <a:r>
              <a:rPr lang="nl-NL" sz="2000" dirty="0" err="1" smtClean="0"/>
              <a:t>ev</a:t>
            </a:r>
            <a:r>
              <a:rPr lang="nl-NL" sz="2000" dirty="0" smtClean="0"/>
              <a:t>, muurverwarming, 1-ste keus		</a:t>
            </a:r>
          </a:p>
          <a:p>
            <a:pPr>
              <a:buFontTx/>
              <a:buChar char="•"/>
            </a:pPr>
            <a:r>
              <a:rPr lang="nl-NL" sz="2000" dirty="0" smtClean="0"/>
              <a:t>Keuze </a:t>
            </a:r>
            <a:r>
              <a:rPr lang="nl-NL" sz="2000" dirty="0"/>
              <a:t>lucht/waterpomp; </a:t>
            </a:r>
            <a:r>
              <a:rPr lang="nl-NL" sz="2000" dirty="0" smtClean="0"/>
              <a:t>Merk</a:t>
            </a:r>
          </a:p>
          <a:p>
            <a:pPr>
              <a:buFontTx/>
              <a:buChar char="•"/>
            </a:pPr>
            <a:r>
              <a:rPr lang="nl-NL" sz="2000" dirty="0"/>
              <a:t>Hybride of solo warmtepomp</a:t>
            </a:r>
          </a:p>
          <a:p>
            <a:pPr>
              <a:buFontTx/>
              <a:buChar char="•"/>
            </a:pPr>
            <a:r>
              <a:rPr lang="nl-NL" sz="2000" dirty="0"/>
              <a:t>Vermogen warmtepomp (Grootte woning gezinssamenstelling, isolatiegraad, enz.) </a:t>
            </a:r>
            <a:endParaRPr lang="nl-NL" sz="2000" dirty="0" smtClean="0"/>
          </a:p>
          <a:p>
            <a:pPr>
              <a:buFontTx/>
              <a:buChar char="•"/>
            </a:pPr>
            <a:r>
              <a:rPr lang="nl-NL" sz="2000" dirty="0" smtClean="0"/>
              <a:t>Combinaties met boiler of ingebouwde boiler</a:t>
            </a:r>
          </a:p>
          <a:p>
            <a:pPr>
              <a:buFontTx/>
              <a:buChar char="•"/>
            </a:pPr>
            <a:r>
              <a:rPr lang="nl-NL" sz="2000" dirty="0" smtClean="0"/>
              <a:t>Met of zonder koel functie</a:t>
            </a:r>
          </a:p>
          <a:p>
            <a:pPr>
              <a:buFontTx/>
              <a:buChar char="•"/>
            </a:pPr>
            <a:r>
              <a:rPr lang="nl-NL" sz="2000" dirty="0" smtClean="0"/>
              <a:t>Aantal offertes, goede ervaren installateurs beperkt!</a:t>
            </a:r>
            <a:endParaRPr lang="nl-NL" sz="2000" dirty="0"/>
          </a:p>
          <a:p>
            <a:pPr>
              <a:buFontTx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426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867" y="274638"/>
            <a:ext cx="8779933" cy="1884362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Keuze naar koop en installatiekosten</a:t>
            </a:r>
            <a:br>
              <a:rPr lang="nl-NL" sz="3600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>
                <a:solidFill>
                  <a:schemeClr val="tx1"/>
                </a:solidFill>
              </a:rPr>
              <a:t>De verwachting is dat de warmtepomp verkoopprijzen te zijner tijd zullen halveren maar ook technisch verbeteren</a:t>
            </a:r>
            <a:endParaRPr lang="nl-NL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1527"/>
              </p:ext>
            </p:extLst>
          </p:nvPr>
        </p:nvGraphicFramePr>
        <p:xfrm>
          <a:off x="0" y="2392144"/>
          <a:ext cx="9105900" cy="430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667"/>
                <a:gridCol w="2937933"/>
                <a:gridCol w="3035300"/>
              </a:tblGrid>
              <a:tr h="489261">
                <a:tc>
                  <a:txBody>
                    <a:bodyPr/>
                    <a:lstStyle/>
                    <a:p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Aanschaf +</a:t>
                      </a:r>
                      <a:r>
                        <a:rPr lang="nl-NL" baseline="0" dirty="0" smtClean="0"/>
                        <a:t> installatie: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Subsidie:</a:t>
                      </a:r>
                      <a:endParaRPr lang="nl-NL" dirty="0"/>
                    </a:p>
                  </a:txBody>
                  <a:tcPr/>
                </a:tc>
              </a:tr>
              <a:tr h="489261">
                <a:tc>
                  <a:txBody>
                    <a:bodyPr/>
                    <a:lstStyle/>
                    <a:p>
                      <a:r>
                        <a:rPr lang="nl-NL" dirty="0" smtClean="0"/>
                        <a:t>Hybride met </a:t>
                      </a:r>
                      <a:r>
                        <a:rPr lang="nl-NL" dirty="0" err="1" smtClean="0"/>
                        <a:t>CV-ketel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3.600 -5.500 euro 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1.000 </a:t>
                      </a:r>
                      <a:r>
                        <a:rPr lang="mr-IN" dirty="0" smtClean="0"/>
                        <a:t>–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1.600 euro  </a:t>
                      </a:r>
                      <a:endParaRPr lang="nl-NL" dirty="0"/>
                    </a:p>
                  </a:txBody>
                  <a:tcPr/>
                </a:tc>
              </a:tr>
              <a:tr h="489261">
                <a:tc>
                  <a:txBody>
                    <a:bodyPr/>
                    <a:lstStyle/>
                    <a:p>
                      <a:r>
                        <a:rPr lang="nl-NL" dirty="0" smtClean="0"/>
                        <a:t>Hybride exclusief </a:t>
                      </a:r>
                      <a:r>
                        <a:rPr lang="nl-NL" dirty="0" err="1" smtClean="0"/>
                        <a:t>CV-ketel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2.500 -4.500 euro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1.000 </a:t>
                      </a:r>
                      <a:r>
                        <a:rPr lang="mr-IN" dirty="0" smtClean="0"/>
                        <a:t>–</a:t>
                      </a:r>
                      <a:r>
                        <a:rPr lang="nl-NL" smtClean="0"/>
                        <a:t> 1.600 </a:t>
                      </a:r>
                      <a:r>
                        <a:rPr lang="nl-NL" dirty="0" smtClean="0"/>
                        <a:t>euro</a:t>
                      </a:r>
                      <a:endParaRPr lang="nl-NL" dirty="0"/>
                    </a:p>
                  </a:txBody>
                  <a:tcPr/>
                </a:tc>
              </a:tr>
              <a:tr h="2066740">
                <a:tc>
                  <a:txBody>
                    <a:bodyPr/>
                    <a:lstStyle/>
                    <a:p>
                      <a:r>
                        <a:rPr lang="nl-NL" dirty="0" smtClean="0"/>
                        <a:t>Lucht </a:t>
                      </a:r>
                      <a:r>
                        <a:rPr lang="mr-IN" dirty="0" smtClean="0"/>
                        <a:t>–</a:t>
                      </a:r>
                      <a:r>
                        <a:rPr lang="nl-NL" dirty="0" smtClean="0"/>
                        <a:t> water warmtepomp</a:t>
                      </a:r>
                    </a:p>
                    <a:p>
                      <a:endParaRPr lang="nl-N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Lucht </a:t>
                      </a:r>
                      <a:r>
                        <a:rPr lang="mr-IN" dirty="0" smtClean="0"/>
                        <a:t>–</a:t>
                      </a:r>
                      <a:r>
                        <a:rPr lang="nl-NL" dirty="0" smtClean="0"/>
                        <a:t> water warmtepomp</a:t>
                      </a:r>
                    </a:p>
                    <a:p>
                      <a:r>
                        <a:rPr lang="nl-NL" dirty="0" err="1" smtClean="0"/>
                        <a:t>Houtlaan</a:t>
                      </a:r>
                      <a:r>
                        <a:rPr lang="nl-NL" dirty="0" smtClean="0"/>
                        <a:t> 179 </a:t>
                      </a:r>
                    </a:p>
                    <a:p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6.500-14.500 </a:t>
                      </a:r>
                      <a:r>
                        <a:rPr lang="nl-NL" smtClean="0"/>
                        <a:t>euro </a:t>
                      </a:r>
                      <a:r>
                        <a:rPr lang="nl-NL" sz="1200" smtClean="0"/>
                        <a:t> </a:t>
                      </a:r>
                      <a:endParaRPr lang="nl-NL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9.256,50 euro incl. BTW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2.150 </a:t>
                      </a:r>
                      <a:r>
                        <a:rPr lang="mr-IN" dirty="0" smtClean="0"/>
                        <a:t>–</a:t>
                      </a:r>
                      <a:r>
                        <a:rPr lang="nl-NL" dirty="0" smtClean="0"/>
                        <a:t> 3.400 euro 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2.200 euro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47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57157"/>
          </a:xfrm>
        </p:spPr>
        <p:txBody>
          <a:bodyPr/>
          <a:lstStyle/>
          <a:p>
            <a:r>
              <a:rPr lang="nl-NL" sz="3600" dirty="0" smtClean="0"/>
              <a:t>Hoogte </a:t>
            </a:r>
            <a:r>
              <a:rPr lang="nl-NL" sz="3600" dirty="0"/>
              <a:t>van subsidie</a:t>
            </a:r>
            <a:r>
              <a:rPr lang="nl-NL" sz="3600" dirty="0" smtClean="0"/>
              <a:t>:</a:t>
            </a:r>
            <a:endParaRPr lang="nl-NL" sz="1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400" y="1591733"/>
            <a:ext cx="8703733" cy="43518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Zoek </a:t>
            </a:r>
            <a:r>
              <a:rPr lang="nl-NL" dirty="0"/>
              <a:t>op: </a:t>
            </a:r>
            <a:r>
              <a:rPr lang="nl-NL" i="1" dirty="0" smtClean="0"/>
              <a:t>Apparatenlijst ISDE warmtepompen 27-09-2018 </a:t>
            </a:r>
          </a:p>
          <a:p>
            <a:pPr marL="0" indent="0">
              <a:buNone/>
            </a:pPr>
            <a:r>
              <a:rPr lang="nl-NL" dirty="0" smtClean="0"/>
              <a:t>Van uw installateur ontvangt u een nummer voor het type WP </a:t>
            </a:r>
          </a:p>
          <a:p>
            <a:pPr marL="0" indent="0">
              <a:buNone/>
            </a:pPr>
            <a:r>
              <a:rPr lang="nl-NL" dirty="0" smtClean="0"/>
              <a:t>In de apparatenlijst vindt u de hoogte van de subsidie</a:t>
            </a:r>
          </a:p>
          <a:p>
            <a:pPr marL="0" indent="0">
              <a:buNone/>
            </a:pPr>
            <a:r>
              <a:rPr lang="nl-NL" dirty="0" smtClean="0"/>
              <a:t>Site: Subsidie voor warmtepompen ISDE/</a:t>
            </a:r>
            <a:r>
              <a:rPr lang="nl-NL" dirty="0" err="1" smtClean="0"/>
              <a:t>RVO.nl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Daar vindt </a:t>
            </a:r>
            <a:r>
              <a:rPr lang="nl-NL" smtClean="0"/>
              <a:t>u ook een </a:t>
            </a:r>
            <a:r>
              <a:rPr lang="nl-NL" dirty="0"/>
              <a:t>stappenplan aanvraag </a:t>
            </a:r>
            <a:r>
              <a:rPr lang="nl-NL" dirty="0" smtClean="0"/>
              <a:t>particulieren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1300" dirty="0" err="1" smtClean="0"/>
              <a:t>https</a:t>
            </a:r>
            <a:r>
              <a:rPr lang="nl-NL" sz="1300" dirty="0" smtClean="0"/>
              <a:t>:/</a:t>
            </a:r>
            <a:r>
              <a:rPr lang="nl-NL" sz="1300" dirty="0"/>
              <a:t>/</a:t>
            </a:r>
            <a:r>
              <a:rPr lang="nl-NL" sz="1300" dirty="0" err="1"/>
              <a:t>www.rvo.nl</a:t>
            </a:r>
            <a:r>
              <a:rPr lang="nl-NL" sz="1300" dirty="0"/>
              <a:t>/subsidies-regelingen/investeringssubsidie-duurzame-energie-</a:t>
            </a:r>
            <a:r>
              <a:rPr lang="nl-NL" sz="1300" dirty="0" err="1"/>
              <a:t>isde</a:t>
            </a:r>
            <a:r>
              <a:rPr lang="nl-NL" sz="1300" dirty="0"/>
              <a:t>/voor-welke-apparaten-geldt-de-isde-1/warmtepompen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83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Afwegingen installatie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549275" y="3149599"/>
            <a:ext cx="5851525" cy="279400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58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691"/>
          </a:xfrm>
        </p:spPr>
        <p:txBody>
          <a:bodyPr/>
          <a:lstStyle/>
          <a:p>
            <a:r>
              <a:rPr lang="nl-NL" sz="4800" dirty="0"/>
              <a:t/>
            </a:r>
            <a:br>
              <a:rPr lang="nl-NL" sz="4800" dirty="0"/>
            </a:br>
            <a:r>
              <a:rPr lang="nl-NL" sz="3200" dirty="0" smtClean="0"/>
              <a:t>Wat moet ik afwegen bij een installatie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3200" y="1600200"/>
            <a:ext cx="8830733" cy="5257799"/>
          </a:xfrm>
        </p:spPr>
        <p:txBody>
          <a:bodyPr>
            <a:normAutofit fontScale="85000" lnSpcReduction="10000"/>
          </a:bodyPr>
          <a:lstStyle/>
          <a:p>
            <a:r>
              <a:rPr lang="nl-NL" sz="2800" dirty="0" smtClean="0"/>
              <a:t>Overweeg je keuze Hybride of All-</a:t>
            </a:r>
            <a:r>
              <a:rPr lang="nl-NL" sz="2800" dirty="0" err="1" smtClean="0"/>
              <a:t>electric</a:t>
            </a:r>
            <a:endParaRPr lang="nl-NL" sz="2800" dirty="0" smtClean="0"/>
          </a:p>
          <a:p>
            <a:r>
              <a:rPr lang="nl-NL" sz="2800" dirty="0" smtClean="0"/>
              <a:t>Stel grootte warmwater vast: 4 pers. 200 l. of &gt;</a:t>
            </a:r>
            <a:r>
              <a:rPr lang="nl-NL" sz="2800" dirty="0"/>
              <a:t> </a:t>
            </a:r>
            <a:r>
              <a:rPr lang="nl-NL" sz="2800" dirty="0" smtClean="0"/>
              <a:t>300 l.</a:t>
            </a:r>
          </a:p>
          <a:p>
            <a:r>
              <a:rPr lang="nl-NL" sz="2800" dirty="0" smtClean="0"/>
              <a:t>Ruimte ervoor?  Met WP meer ruimte nodig</a:t>
            </a:r>
          </a:p>
          <a:p>
            <a:r>
              <a:rPr lang="nl-NL" sz="2800" dirty="0" smtClean="0"/>
              <a:t>Kijk voor uitgebreide info op: </a:t>
            </a:r>
            <a:r>
              <a:rPr lang="nl-NL" sz="2100" dirty="0" smtClean="0"/>
              <a:t>https</a:t>
            </a:r>
            <a:r>
              <a:rPr lang="nl-NL" sz="2100" dirty="0"/>
              <a:t>://</a:t>
            </a:r>
            <a:r>
              <a:rPr lang="nl-NL" sz="2100" dirty="0" smtClean="0"/>
              <a:t>warmtepompplein.nl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Installatieduur </a:t>
            </a:r>
            <a:r>
              <a:rPr lang="nl-NL" sz="2800" dirty="0" smtClean="0"/>
              <a:t>Hybride WP </a:t>
            </a:r>
            <a:r>
              <a:rPr lang="nl-NL" sz="2800" dirty="0"/>
              <a:t>1-2 dagen</a:t>
            </a:r>
            <a:endParaRPr lang="nl-NL" sz="2800" dirty="0" smtClean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All-Electric WP duurt </a:t>
            </a:r>
            <a:r>
              <a:rPr lang="nl-NL" sz="2800" dirty="0">
                <a:solidFill>
                  <a:schemeClr val="tx1"/>
                </a:solidFill>
              </a:rPr>
              <a:t>langer 4-5 dagen</a:t>
            </a:r>
            <a:endParaRPr lang="nl-NL" sz="2800" dirty="0" smtClean="0">
              <a:solidFill>
                <a:schemeClr val="tx1"/>
              </a:solidFill>
            </a:endParaRPr>
          </a:p>
          <a:p>
            <a:r>
              <a:rPr lang="nl-NL" sz="2800" dirty="0" smtClean="0"/>
              <a:t>Overweeg goede plaatsing buitenunit</a:t>
            </a:r>
          </a:p>
          <a:p>
            <a:r>
              <a:rPr lang="nl-NL" sz="2800" dirty="0"/>
              <a:t>Zoek een </a:t>
            </a:r>
            <a:r>
              <a:rPr lang="nl-NL" sz="2800" u="sng" dirty="0"/>
              <a:t>ervaren installateur </a:t>
            </a:r>
            <a:r>
              <a:rPr lang="nl-NL" sz="2800" dirty="0"/>
              <a:t>met </a:t>
            </a:r>
            <a:r>
              <a:rPr lang="nl-NL" sz="2800" dirty="0" smtClean="0"/>
              <a:t>STEK certificaat Overleg </a:t>
            </a:r>
            <a:r>
              <a:rPr lang="nl-NL" sz="2800" dirty="0"/>
              <a:t>invulling </a:t>
            </a:r>
            <a:r>
              <a:rPr lang="nl-NL" sz="2800" dirty="0" smtClean="0"/>
              <a:t>WP: Merk, vermogen, prijzen, installatie.</a:t>
            </a:r>
            <a:endParaRPr lang="nl-NL" sz="2800" dirty="0"/>
          </a:p>
          <a:p>
            <a:endParaRPr lang="nl-NL" sz="2800" dirty="0" smtClean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0216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30157"/>
          </a:xfrm>
        </p:spPr>
        <p:txBody>
          <a:bodyPr/>
          <a:lstStyle/>
          <a:p>
            <a:r>
              <a:rPr lang="nl-NL" sz="3200" dirty="0"/>
              <a:t>Tips om het rendement van de warmtepomp te verhogen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6333" y="1600200"/>
            <a:ext cx="8610600" cy="4851399"/>
          </a:xfrm>
        </p:spPr>
        <p:txBody>
          <a:bodyPr/>
          <a:lstStyle/>
          <a:p>
            <a:r>
              <a:rPr lang="nl-NL" dirty="0"/>
              <a:t>Beste rendement bij </a:t>
            </a:r>
            <a:r>
              <a:rPr lang="nl-NL" dirty="0" smtClean="0"/>
              <a:t>aanvoertemperatuur 40 </a:t>
            </a:r>
            <a:r>
              <a:rPr lang="mr-IN" dirty="0"/>
              <a:t>–</a:t>
            </a:r>
            <a:r>
              <a:rPr lang="nl-NL" dirty="0"/>
              <a:t> 50 gr.</a:t>
            </a:r>
          </a:p>
          <a:p>
            <a:r>
              <a:rPr lang="nl-NL" dirty="0"/>
              <a:t>LTV meest toegepast </a:t>
            </a:r>
            <a:r>
              <a:rPr lang="nl-NL" dirty="0" smtClean="0"/>
              <a:t>door </a:t>
            </a:r>
            <a:r>
              <a:rPr lang="nl-NL" dirty="0"/>
              <a:t>vloerverwarming</a:t>
            </a:r>
          </a:p>
          <a:p>
            <a:r>
              <a:rPr lang="nl-NL" dirty="0"/>
              <a:t>Alternatieven: Wandverwarming of LT-</a:t>
            </a:r>
            <a:r>
              <a:rPr lang="nl-NL" dirty="0" smtClean="0"/>
              <a:t>radiatoren (</a:t>
            </a:r>
            <a:r>
              <a:rPr lang="nl-NL" dirty="0" err="1" smtClean="0"/>
              <a:t>Jaga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Nieuwe vloerverwarming: Hart op hart 10 cm</a:t>
            </a:r>
          </a:p>
          <a:p>
            <a:r>
              <a:rPr lang="nl-NL" dirty="0"/>
              <a:t>Warmtepomp draait het best zo gelijkmatig </a:t>
            </a:r>
            <a:r>
              <a:rPr lang="nl-NL" dirty="0" smtClean="0"/>
              <a:t>mogelijk, voorkom </a:t>
            </a:r>
            <a:r>
              <a:rPr lang="nl-NL" dirty="0"/>
              <a:t>pendelen, daardoor langere levensduur.</a:t>
            </a:r>
          </a:p>
          <a:p>
            <a:r>
              <a:rPr lang="nl-NL" dirty="0"/>
              <a:t>Cave isoleren van de leidingen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50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389466"/>
            <a:ext cx="8042276" cy="889000"/>
          </a:xfrm>
        </p:spPr>
        <p:txBody>
          <a:bodyPr/>
          <a:lstStyle/>
          <a:p>
            <a:r>
              <a:rPr lang="nl-NL" dirty="0" smtClean="0"/>
              <a:t>Keuze: Wat is er mogelijk?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-107823" y="2264532"/>
            <a:ext cx="8794623" cy="523598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00" y="1346941"/>
            <a:ext cx="8694200" cy="46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6957"/>
          </a:xfrm>
        </p:spPr>
        <p:txBody>
          <a:bodyPr/>
          <a:lstStyle/>
          <a:p>
            <a:r>
              <a:rPr lang="nl-NL" sz="3600" dirty="0" smtClean="0"/>
              <a:t>Keuze schema warmtepompen</a:t>
            </a:r>
            <a:endParaRPr lang="nl-NL" sz="3600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33" y="1600201"/>
            <a:ext cx="7924800" cy="44534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17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Wat is een warmtepomp?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884CF086-3554-40AE-92B3-7F3085F6E7CE}"/>
              </a:ext>
            </a:extLst>
          </p:cNvPr>
          <p:cNvSpPr/>
          <p:nvPr/>
        </p:nvSpPr>
        <p:spPr>
          <a:xfrm>
            <a:off x="457199" y="982176"/>
            <a:ext cx="78791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dirty="0"/>
              <a:t>Een warmtepomp is een apparaat dat warmte verplaatst door middel van arbeid (niet van je zelf).</a:t>
            </a:r>
          </a:p>
          <a:p>
            <a:endParaRPr lang="nl-NL" sz="2600" dirty="0"/>
          </a:p>
          <a:p>
            <a:r>
              <a:rPr lang="nl-NL" sz="2600" dirty="0"/>
              <a:t>De meest bekende vorm van gebruik is de koelkast. </a:t>
            </a:r>
          </a:p>
          <a:p>
            <a:endParaRPr lang="nl-NL" sz="2600" dirty="0"/>
          </a:p>
          <a:p>
            <a:r>
              <a:rPr lang="nl-NL" sz="2600" dirty="0"/>
              <a:t>Alle soorten warmtepompen nemen bij lage temperatuur warmte op die bij hoge temperatuur weer wordt afgegeven.</a:t>
            </a:r>
          </a:p>
          <a:p>
            <a:endParaRPr lang="nl-NL" sz="2600" dirty="0"/>
          </a:p>
          <a:p>
            <a:r>
              <a:rPr lang="nl-NL" sz="2600" dirty="0"/>
              <a:t>Tegenwoordig is meestal ammoniak, koolstofdioxide, propaan, </a:t>
            </a:r>
            <a:r>
              <a:rPr lang="nl-NL" sz="2600" dirty="0" err="1"/>
              <a:t>isobutaan</a:t>
            </a:r>
            <a:r>
              <a:rPr lang="nl-NL" sz="2600" dirty="0"/>
              <a:t> of pentaan </a:t>
            </a:r>
            <a:r>
              <a:rPr lang="fi-FI" sz="2600" dirty="0"/>
              <a:t>als transportmiddel in gebruik als ’natuurlijk’ koudemiddel.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89656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De </a:t>
            </a:r>
            <a:r>
              <a:rPr lang="nl-NL" sz="4000" dirty="0" err="1" smtClean="0"/>
              <a:t>Houtlaan</a:t>
            </a:r>
            <a:r>
              <a:rPr lang="nl-NL" sz="4000" dirty="0" smtClean="0"/>
              <a:t> huize zijn </a:t>
            </a:r>
            <a:r>
              <a:rPr lang="nl-NL" sz="4000" dirty="0"/>
              <a:t>geschikt </a:t>
            </a:r>
            <a:r>
              <a:rPr lang="nl-NL" sz="4000" dirty="0" smtClean="0"/>
              <a:t>voor een warmtepomp.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933" y="1600200"/>
            <a:ext cx="8796868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Houtlaan huizen </a:t>
            </a:r>
            <a:r>
              <a:rPr lang="nl-NL" dirty="0"/>
              <a:t>gebouwd na 2000 goed geïsoleerd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Vermoedelijk alle </a:t>
            </a:r>
            <a:r>
              <a:rPr lang="nl-NL" dirty="0"/>
              <a:t>huizen HR++ </a:t>
            </a:r>
            <a:r>
              <a:rPr lang="nl-NL" dirty="0" smtClean="0"/>
              <a:t>glas. Isolatiegraad goed</a:t>
            </a:r>
            <a:endParaRPr lang="nl-NL" dirty="0"/>
          </a:p>
          <a:p>
            <a:r>
              <a:rPr lang="nl-NL" dirty="0" smtClean="0"/>
              <a:t>Vloerverwarming </a:t>
            </a:r>
            <a:r>
              <a:rPr lang="nl-NL" dirty="0"/>
              <a:t>of </a:t>
            </a:r>
            <a:r>
              <a:rPr lang="nl-NL" dirty="0" smtClean="0"/>
              <a:t>wandverwarming mooi, geen must.</a:t>
            </a:r>
            <a:endParaRPr lang="nl-NL" dirty="0"/>
          </a:p>
          <a:p>
            <a:r>
              <a:rPr lang="nl-NL" dirty="0"/>
              <a:t>In huis ruimte voor WP </a:t>
            </a:r>
            <a:r>
              <a:rPr lang="nl-NL" dirty="0" smtClean="0"/>
              <a:t>ev. uitbreiden met boilervat?                  Is een duo set.</a:t>
            </a:r>
            <a:endParaRPr lang="nl-NL" dirty="0"/>
          </a:p>
          <a:p>
            <a:r>
              <a:rPr lang="nl-NL" dirty="0"/>
              <a:t>Te combineren met zonneboiler</a:t>
            </a:r>
          </a:p>
          <a:p>
            <a:r>
              <a:rPr lang="nl-NL" dirty="0"/>
              <a:t>Is er </a:t>
            </a:r>
            <a:r>
              <a:rPr lang="nl-NL" dirty="0" smtClean="0"/>
              <a:t>een geschikte buitenruimte voor de buitenunit?</a:t>
            </a:r>
          </a:p>
          <a:p>
            <a:r>
              <a:rPr lang="nl-NL" dirty="0" smtClean="0"/>
              <a:t>Testfase na tuning CV: Geslaagd?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92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0692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te doen voor die verschillende type huizen.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4068" y="1244600"/>
            <a:ext cx="8424332" cy="5613400"/>
          </a:xfrm>
        </p:spPr>
        <p:txBody>
          <a:bodyPr>
            <a:normAutofit/>
          </a:bodyPr>
          <a:lstStyle/>
          <a:p>
            <a:r>
              <a:rPr lang="nl-NL" dirty="0" smtClean="0"/>
              <a:t>Inventarisatie van de wensen</a:t>
            </a:r>
          </a:p>
          <a:p>
            <a:pPr marL="349250" lvl="1" indent="0">
              <a:buNone/>
            </a:pPr>
            <a:r>
              <a:rPr lang="nl-NL" dirty="0" smtClean="0"/>
              <a:t>Hybride warmtepomp hoeveel vermogen 4 - 9 kW ev. hoger</a:t>
            </a:r>
          </a:p>
          <a:p>
            <a:pPr marL="349250" lvl="1" indent="0">
              <a:buNone/>
            </a:pPr>
            <a:r>
              <a:rPr lang="nl-NL" dirty="0" smtClean="0"/>
              <a:t>Solo warmtepomp hoeveel vermogen 4, 6, 8, 10 kW ev. hoger</a:t>
            </a:r>
          </a:p>
          <a:p>
            <a:r>
              <a:rPr lang="nl-NL" dirty="0" smtClean="0"/>
              <a:t>Inventarisatie van de mogelijkheden</a:t>
            </a:r>
          </a:p>
          <a:p>
            <a:pPr marL="349250" lvl="1" indent="0">
              <a:buNone/>
            </a:pPr>
            <a:r>
              <a:rPr lang="nl-NL" dirty="0" smtClean="0"/>
              <a:t>Waar CV ruimte, is er ruimte voor een WP en ev. boiler?</a:t>
            </a:r>
          </a:p>
          <a:p>
            <a:r>
              <a:rPr lang="nl-NL" dirty="0" smtClean="0"/>
              <a:t>Inventarisatie van welk vermogen voor warmtepomp kiezen</a:t>
            </a:r>
          </a:p>
          <a:p>
            <a:r>
              <a:rPr lang="nl-NL" dirty="0"/>
              <a:t>Vermogen berekenen naar GO en </a:t>
            </a:r>
            <a:r>
              <a:rPr lang="nl-NL" dirty="0" smtClean="0"/>
              <a:t>situatie </a:t>
            </a:r>
            <a:r>
              <a:rPr lang="nl-NL" dirty="0"/>
              <a:t>warm water</a:t>
            </a:r>
            <a:r>
              <a:rPr lang="nl-NL" dirty="0" smtClean="0"/>
              <a:t>gebruik beoordelen</a:t>
            </a:r>
          </a:p>
          <a:p>
            <a:r>
              <a:rPr lang="nl-NL" dirty="0" smtClean="0"/>
              <a:t>Thermostaat </a:t>
            </a:r>
            <a:r>
              <a:rPr lang="nl-NL" dirty="0"/>
              <a:t>gedrag verkennen </a:t>
            </a:r>
            <a:endParaRPr lang="nl-NL" dirty="0" smtClean="0"/>
          </a:p>
          <a:p>
            <a:pPr marL="34925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16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107576"/>
            <a:ext cx="7484534" cy="382942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275" y="4055533"/>
            <a:ext cx="8042276" cy="2692400"/>
          </a:xfrm>
        </p:spPr>
        <p:txBody>
          <a:bodyPr/>
          <a:lstStyle/>
          <a:p>
            <a:r>
              <a:rPr lang="nl-NL" dirty="0">
                <a:hlinkClick r:id="rId2"/>
              </a:rPr>
              <a:t>atze@boskruyt.nl</a:t>
            </a:r>
            <a:r>
              <a:rPr lang="nl-NL" dirty="0"/>
              <a:t>		Info Warmtepompen</a:t>
            </a:r>
          </a:p>
          <a:p>
            <a:r>
              <a:rPr lang="nl-NL" u="sng" dirty="0">
                <a:hlinkClick r:id="rId3"/>
              </a:rPr>
              <a:t>agkgorter@hotmail.com</a:t>
            </a:r>
            <a:r>
              <a:rPr lang="nl-NL" dirty="0"/>
              <a:t>. 	Info Zonnecollectoren</a:t>
            </a:r>
          </a:p>
          <a:p>
            <a:r>
              <a:rPr lang="nl-NL" dirty="0" err="1"/>
              <a:t>erik.postema@ecduurzaamassen.nl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107577"/>
            <a:ext cx="7425267" cy="38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Is een warmtepomp energieneutraal?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884CF086-3554-40AE-92B3-7F3085F6E7CE}"/>
              </a:ext>
            </a:extLst>
          </p:cNvPr>
          <p:cNvSpPr/>
          <p:nvPr/>
        </p:nvSpPr>
        <p:spPr>
          <a:xfrm>
            <a:off x="457198" y="745067"/>
            <a:ext cx="868680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dirty="0"/>
              <a:t>Nou nee…….</a:t>
            </a:r>
          </a:p>
          <a:p>
            <a:endParaRPr lang="nl-NL" sz="1200" dirty="0"/>
          </a:p>
          <a:p>
            <a:r>
              <a:rPr lang="nl-NL" sz="2600" dirty="0"/>
              <a:t>Er moet natuurlijk energie in om aan te drijven.</a:t>
            </a:r>
          </a:p>
          <a:p>
            <a:endParaRPr lang="nl-NL" sz="800" dirty="0"/>
          </a:p>
          <a:p>
            <a:r>
              <a:rPr lang="nl-NL" sz="2600" dirty="0"/>
              <a:t>1 m3 gas = </a:t>
            </a:r>
            <a:r>
              <a:rPr lang="nl-NL" sz="2600" b="1" dirty="0">
                <a:solidFill>
                  <a:srgbClr val="C00000"/>
                </a:solidFill>
              </a:rPr>
              <a:t>1,78 kg C02 </a:t>
            </a:r>
            <a:r>
              <a:rPr lang="nl-NL" sz="2600" dirty="0"/>
              <a:t>= ong. 8 kWh aan verwarming</a:t>
            </a:r>
          </a:p>
          <a:p>
            <a:endParaRPr lang="nl-NL" sz="800" dirty="0"/>
          </a:p>
          <a:p>
            <a:r>
              <a:rPr lang="nl-NL" sz="2600" dirty="0"/>
              <a:t>1 kWh ‘vuile stroom’= 0,57 kg CO2 (0,23 kg/kWh CO2 bij gas...)</a:t>
            </a:r>
          </a:p>
          <a:p>
            <a:endParaRPr lang="nl-NL" sz="800" dirty="0"/>
          </a:p>
          <a:p>
            <a:r>
              <a:rPr lang="nl-NL" sz="2600" dirty="0"/>
              <a:t>COP gangbare warmtepomp ca. 3,5</a:t>
            </a:r>
          </a:p>
          <a:p>
            <a:endParaRPr lang="nl-NL" sz="800" dirty="0"/>
          </a:p>
          <a:p>
            <a:r>
              <a:rPr lang="nl-NL" sz="2600" dirty="0"/>
              <a:t>Dus 8 kWh benodigd / 3,5 = 2,2 kWh aan elektra er in</a:t>
            </a:r>
          </a:p>
          <a:p>
            <a:endParaRPr lang="nl-NL" sz="800" dirty="0"/>
          </a:p>
          <a:p>
            <a:r>
              <a:rPr lang="nl-NL" sz="2600" dirty="0"/>
              <a:t>2,2 x 0,57 kg = </a:t>
            </a:r>
            <a:r>
              <a:rPr lang="nl-NL" sz="2600" b="1" dirty="0">
                <a:solidFill>
                  <a:srgbClr val="C00000"/>
                </a:solidFill>
              </a:rPr>
              <a:t>1,25 kg CO2</a:t>
            </a:r>
          </a:p>
          <a:p>
            <a:r>
              <a:rPr lang="nl-NL" sz="1200" dirty="0"/>
              <a:t> </a:t>
            </a:r>
          </a:p>
          <a:p>
            <a:r>
              <a:rPr lang="nl-NL" sz="2600" dirty="0"/>
              <a:t>‘winst’ 1,78 – 1,25 = 0,53 kg CO2</a:t>
            </a:r>
          </a:p>
          <a:p>
            <a:endParaRPr lang="nl-NL" sz="1200" dirty="0"/>
          </a:p>
          <a:p>
            <a:r>
              <a:rPr lang="nl-NL" sz="2600" dirty="0"/>
              <a:t>Voor 1 huishouden:</a:t>
            </a:r>
          </a:p>
          <a:p>
            <a:r>
              <a:rPr lang="nl-NL" sz="2600" dirty="0"/>
              <a:t>gemiddeld 1500  m3 gas/jaar </a:t>
            </a: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</a:rPr>
              <a:t>2805 kg CO2</a:t>
            </a:r>
          </a:p>
          <a:p>
            <a:r>
              <a:rPr lang="nl-NL" sz="2600" dirty="0"/>
              <a:t>Met warmtepomp 3428 kWh / </a:t>
            </a: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</a:rPr>
              <a:t>1954 kg CO2 (- 851)</a:t>
            </a:r>
          </a:p>
          <a:p>
            <a:r>
              <a:rPr lang="nl-NL" sz="2600" dirty="0"/>
              <a:t>Eventueel te compenseren met ca. 14 moderne zonnepanelen</a:t>
            </a:r>
          </a:p>
          <a:p>
            <a:endParaRPr lang="nl-NL" sz="2600" dirty="0"/>
          </a:p>
          <a:p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8387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Hoe werkt een warmtepomp?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E061FC4E-D718-433C-B672-DE393DD429B6}"/>
              </a:ext>
            </a:extLst>
          </p:cNvPr>
          <p:cNvSpPr/>
          <p:nvPr/>
        </p:nvSpPr>
        <p:spPr>
          <a:xfrm>
            <a:off x="351319" y="4991862"/>
            <a:ext cx="824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Een warmtepomp ‘wint’ warmte uit de lucht, bodem of (grond)water en zet dit om in bruikbare energie om te verwarmen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02F12DEA-A3AB-4E5C-9185-4EEFB2298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585579"/>
            <a:ext cx="9144000" cy="40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F3F30D5E-9226-4576-9B02-431A6AFFED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377"/>
            <a:ext cx="9144000" cy="64025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Rendement van een warmtepomp</a:t>
            </a:r>
          </a:p>
        </p:txBody>
      </p:sp>
    </p:spTree>
    <p:extLst>
      <p:ext uri="{BB962C8B-B14F-4D97-AF65-F5344CB8AC3E}">
        <p14:creationId xmlns:p14="http://schemas.microsoft.com/office/powerpoint/2010/main" val="71822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A6F1D44-F068-4D76-970B-09FEEED1A5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4" y="5107361"/>
            <a:ext cx="9144000" cy="16430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749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Welke soorten warmtepompen zijn er?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378E8072-1F33-4A15-832A-FC7192811282}"/>
              </a:ext>
            </a:extLst>
          </p:cNvPr>
          <p:cNvSpPr/>
          <p:nvPr/>
        </p:nvSpPr>
        <p:spPr>
          <a:xfrm>
            <a:off x="372139" y="755700"/>
            <a:ext cx="844225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dirty="0"/>
              <a:t>Afhankelijk van de warmtebron, kan de warmtepomp er op verschillende manieren uitzien. </a:t>
            </a:r>
          </a:p>
          <a:p>
            <a:endParaRPr lang="nl-NL" sz="600" dirty="0"/>
          </a:p>
          <a:p>
            <a:r>
              <a:rPr lang="nl-NL" sz="2600" dirty="0"/>
              <a:t>Er is (bijna) altijd een binnen-unit. Deze ziet er vaak niet veel anders uit dan een CV-ketel. </a:t>
            </a:r>
          </a:p>
          <a:p>
            <a:endParaRPr lang="nl-NL" sz="600" dirty="0"/>
          </a:p>
          <a:p>
            <a:r>
              <a:rPr lang="nl-NL" sz="2600" dirty="0"/>
              <a:t>Soorten warmtepompen:</a:t>
            </a:r>
          </a:p>
          <a:p>
            <a:endParaRPr lang="nl-NL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    Lucht/lucht warmtepomp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    Lucht/water warmtepomp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    Water/water warmtepomp (open bron)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    Bodem/water warmtepomp (gesloten bron)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    Hybride warmtepomp</a:t>
            </a:r>
          </a:p>
        </p:txBody>
      </p:sp>
    </p:spTree>
    <p:extLst>
      <p:ext uri="{BB962C8B-B14F-4D97-AF65-F5344CB8AC3E}">
        <p14:creationId xmlns:p14="http://schemas.microsoft.com/office/powerpoint/2010/main" val="2259790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Briesje.thmx</Template>
  <TotalTime>4412</TotalTime>
  <Words>1722</Words>
  <Application>Microsoft Macintosh PowerPoint</Application>
  <PresentationFormat>Diavoorstelling (4:3)</PresentationFormat>
  <Paragraphs>291</Paragraphs>
  <Slides>52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3" baseType="lpstr">
      <vt:lpstr>Briesje</vt:lpstr>
      <vt:lpstr>Avond programma: </vt:lpstr>
      <vt:lpstr>E.C. Duurzaam Assen Tom Verloop  foto's weg gelaten in verband met rechten !</vt:lpstr>
      <vt:lpstr> 7 Redenen voor overstappen naar:</vt:lpstr>
      <vt:lpstr>Eric Postema werking warmtepomp</vt:lpstr>
      <vt:lpstr>Wat is een warmtepomp?</vt:lpstr>
      <vt:lpstr>Is een warmtepomp energieneutraal?</vt:lpstr>
      <vt:lpstr>Hoe werkt een warmtepomp?</vt:lpstr>
      <vt:lpstr>Rendement van een warmtepomp</vt:lpstr>
      <vt:lpstr>Welke soorten warmtepompen zijn er?</vt:lpstr>
      <vt:lpstr>Lucht/lucht warmtepomp</vt:lpstr>
      <vt:lpstr>Lucht/water warmtepomp</vt:lpstr>
      <vt:lpstr>water/water warmtepomp</vt:lpstr>
      <vt:lpstr>bodem/water warmtepomp</vt:lpstr>
      <vt:lpstr>Hybride warmtepomp</vt:lpstr>
      <vt:lpstr>Allerlei oplossingen….ook met zonne-energie</vt:lpstr>
      <vt:lpstr>Voorbeeld lucht/water warmtepomp</vt:lpstr>
      <vt:lpstr>Zonder buitenunit kan echt wel….</vt:lpstr>
      <vt:lpstr>Voor de hobbyist die groot denkt…</vt:lpstr>
      <vt:lpstr>Kortom…….</vt:lpstr>
      <vt:lpstr>Kan er een warmtepomp geplaatst worden? Ontdek middels CV tuning  (Flyer)</vt:lpstr>
      <vt:lpstr>Houtlaan 2018, iets duurzamer, iets op retour?</vt:lpstr>
      <vt:lpstr>Ervaringen met de hybride warmtepomp Elga van Techneco Delft        Kostprijzen nu excl. BTW: Elga € 2.800, Installatie €1.100, Subsidie €1.700 </vt:lpstr>
      <vt:lpstr>• Type geschikt voor elke woning, elk afgiftesysteem en elke gasketel  • Eigenlijk bijna altijd in hybride situatie, of andere combinatie   • Verwarmen én koelen mogelijk  •  Cave: bij -5 gr. buitentemperatuur   • Minimale bouwkundige aanpassingen en gemakkelijk te installeren   • Warmtepomp en gasketel worden aangestuurd door één regeling  • Verwarmingsvermogen van de Elga: 4,9 kW  </vt:lpstr>
      <vt:lpstr>Besparingen Nutsbedrijven per jaar is vlg. Techneco met Elga in Hybride vorm:</vt:lpstr>
      <vt:lpstr>Afname gasverbruik met Elga vlg. mijn afrekeningen !!</vt:lpstr>
      <vt:lpstr>Resultaat gebruik warmtepomp</vt:lpstr>
      <vt:lpstr>Gasverbruik vanaf 2004                   in kaart volgens de afrekeningen juli - juli</vt:lpstr>
      <vt:lpstr>Gasverbruik vanaf januari 2009, opvallend daling 2014 van 1200 m3 tot onder 200 m3/jr. na aanschaffen hybride Elga: Verlaging van 76%  </vt:lpstr>
      <vt:lpstr>Tips gebruik hybride warmtepomp</vt:lpstr>
      <vt:lpstr>      Ervaringen met de warmtepomp Loria Duo 6010 van Techneco Delft         Kostprijzen excl. BTW: Loria Duo € 5.600, Installatie €3.050, Subsidie €2.200 </vt:lpstr>
      <vt:lpstr>PowerPoint-presentatie</vt:lpstr>
      <vt:lpstr>Keuze moment voor warmtepomp:</vt:lpstr>
      <vt:lpstr>Eigen ervaring Loria 6010</vt:lpstr>
      <vt:lpstr>Besparing: Nul op de meter</vt:lpstr>
      <vt:lpstr>Het geluid van de warmtepomp en tips om geluidsoverlast te voorkomen</vt:lpstr>
      <vt:lpstr>Geluid</vt:lpstr>
      <vt:lpstr>PowerPoint-presentatie</vt:lpstr>
      <vt:lpstr>De plek van de warmtepomp heeft effect op geluid.</vt:lpstr>
      <vt:lpstr>Tips om geluidsoverlast te voorkomen.</vt:lpstr>
      <vt:lpstr>PowerPoint-presentatie</vt:lpstr>
      <vt:lpstr>Kosten WP</vt:lpstr>
      <vt:lpstr>Kosten beïnvloed door:</vt:lpstr>
      <vt:lpstr>Keuze naar koop en installatiekosten  De verwachting is dat de warmtepomp verkoopprijzen te zijner tijd zullen halveren maar ook technisch verbeteren</vt:lpstr>
      <vt:lpstr>Hoogte van subsidie:</vt:lpstr>
      <vt:lpstr>Afwegingen installatie</vt:lpstr>
      <vt:lpstr> Wat moet ik afwegen bij een installatie</vt:lpstr>
      <vt:lpstr>Tips om het rendement van de warmtepomp te verhogen</vt:lpstr>
      <vt:lpstr>Keuze: Wat is er mogelijk?</vt:lpstr>
      <vt:lpstr>Keuze schema warmtepompen</vt:lpstr>
      <vt:lpstr>De Houtlaan huize zijn geschikt voor een warmtepomp.</vt:lpstr>
      <vt:lpstr>Wat te doen voor die verschillende type huizen.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A. van der Bos</dc:creator>
  <cp:lastModifiedBy>A. van der Bos</cp:lastModifiedBy>
  <cp:revision>374</cp:revision>
  <dcterms:created xsi:type="dcterms:W3CDTF">2018-10-10T06:47:06Z</dcterms:created>
  <dcterms:modified xsi:type="dcterms:W3CDTF">2018-12-01T10:44:22Z</dcterms:modified>
</cp:coreProperties>
</file>